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6" r:id="rId1"/>
  </p:sldMasterIdLst>
  <p:sldIdLst>
    <p:sldId id="256" r:id="rId2"/>
    <p:sldId id="257" r:id="rId3"/>
    <p:sldId id="260" r:id="rId4"/>
    <p:sldId id="264" r:id="rId5"/>
    <p:sldId id="263" r:id="rId6"/>
    <p:sldId id="265" r:id="rId7"/>
    <p:sldId id="266" r:id="rId8"/>
    <p:sldId id="279" r:id="rId9"/>
    <p:sldId id="267" r:id="rId10"/>
    <p:sldId id="272" r:id="rId11"/>
    <p:sldId id="273" r:id="rId12"/>
    <p:sldId id="274" r:id="rId13"/>
    <p:sldId id="275" r:id="rId14"/>
    <p:sldId id="276" r:id="rId15"/>
    <p:sldId id="271" r:id="rId16"/>
    <p:sldId id="270" r:id="rId17"/>
    <p:sldId id="278" r:id="rId18"/>
    <p:sldId id="277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EA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114"/>
    <p:restoredTop sz="96654"/>
  </p:normalViewPr>
  <p:slideViewPr>
    <p:cSldViewPr snapToGrid="0">
      <p:cViewPr>
        <p:scale>
          <a:sx n="118" d="100"/>
          <a:sy n="118" d="100"/>
        </p:scale>
        <p:origin x="664" y="1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4/2/23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dirty="0"/>
              <a:t>4/2/23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 dirty="0"/>
              <a:t>4/2/23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 dirty="0"/>
              <a:t>4/2/23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4/2/23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dirty="0"/>
              <a:t>4/2/23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D4976-E339-4826-83B7-FBD03F55ECF8}" type="datetimeFigureOut">
              <a:rPr lang="en-US" dirty="0"/>
              <a:t>4/2/23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dirty="0"/>
              <a:t>4/2/23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dirty="0"/>
              <a:t>4/2/23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E4249-C0D0-4B06-8692-E8BB871AF643}" type="datetimeFigureOut">
              <a:rPr lang="en-US" dirty="0"/>
              <a:t>4/2/23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042B0DB6-F5C7-45FB-8CF3-31B45F9C2DAC}" type="datetimeFigureOut">
              <a:rPr lang="en-US" dirty="0"/>
              <a:t>4/2/23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1160EA64-D806-43AC-9DF2-F8C432F32B4C}" type="datetimeFigureOut">
              <a:rPr lang="en-US" dirty="0"/>
              <a:t>4/2/23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png"/><Relationship Id="rId7" Type="http://schemas.microsoft.com/office/2007/relationships/hdphoto" Target="../media/hdphoto1.wdp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D031A3-277F-9E4B-51D6-DC1AD0E33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0200" y="1717274"/>
            <a:ext cx="8991600" cy="1645920"/>
          </a:xfrm>
        </p:spPr>
        <p:txBody>
          <a:bodyPr/>
          <a:lstStyle/>
          <a:p>
            <a:r>
              <a:rPr lang="en-CN" b="1" dirty="0">
                <a:latin typeface="Yuanti SC" panose="02010600040101010101" pitchFamily="2" charset="-122"/>
                <a:ea typeface="Yuanti SC" panose="02010600040101010101" pitchFamily="2" charset="-122"/>
              </a:rPr>
              <a:t>第</a:t>
            </a:r>
            <a:r>
              <a:rPr lang="en-US" altLang="zh-CN" b="1" dirty="0">
                <a:latin typeface="Yuanti SC" panose="02010600040101010101" pitchFamily="2" charset="-122"/>
                <a:ea typeface="Yuanti SC" panose="02010600040101010101" pitchFamily="2" charset="-122"/>
              </a:rPr>
              <a:t>6</a:t>
            </a:r>
            <a:r>
              <a:rPr lang="zh-CN" altLang="en-US" b="1" dirty="0">
                <a:latin typeface="Yuanti SC" panose="02010600040101010101" pitchFamily="2" charset="-122"/>
                <a:ea typeface="Yuanti SC" panose="02010600040101010101" pitchFamily="2" charset="-122"/>
              </a:rPr>
              <a:t>周</a:t>
            </a:r>
            <a:r>
              <a:rPr lang="en-CN" b="1" dirty="0">
                <a:latin typeface="Yuanti SC" panose="02010600040101010101" pitchFamily="2" charset="-122"/>
                <a:ea typeface="Yuanti SC" panose="02010600040101010101" pitchFamily="2" charset="-122"/>
              </a:rPr>
              <a:t>组会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C58468-040C-F175-40AD-2624898B61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95194" y="3683074"/>
            <a:ext cx="6801612" cy="1645920"/>
          </a:xfrm>
        </p:spPr>
        <p:txBody>
          <a:bodyPr>
            <a:normAutofit fontScale="92500" lnSpcReduction="10000"/>
          </a:bodyPr>
          <a:lstStyle/>
          <a:p>
            <a:r>
              <a:rPr lang="zh-CN" altLang="en-US" sz="2600" b="1" dirty="0">
                <a:latin typeface="Yuanti TC" panose="02010600040101010101" pitchFamily="2" charset="-120"/>
                <a:ea typeface="Yuanti TC" panose="02010600040101010101" pitchFamily="2" charset="-120"/>
              </a:rPr>
              <a:t>虚拟现实头眼协同对象操纵方法设计与实现</a:t>
            </a:r>
            <a:endParaRPr lang="en-US" altLang="zh-CN" sz="2600" b="1" dirty="0">
              <a:latin typeface="Yuanti TC" panose="02010600040101010101" pitchFamily="2" charset="-120"/>
              <a:ea typeface="Yuanti TC" panose="02010600040101010101" pitchFamily="2" charset="-120"/>
            </a:endParaRPr>
          </a:p>
          <a:p>
            <a:endParaRPr lang="en-US" dirty="0">
              <a:latin typeface="Yuanti TC" panose="02010600040101010101" pitchFamily="2" charset="-120"/>
              <a:ea typeface="Yuanti TC" panose="02010600040101010101" pitchFamily="2" charset="-120"/>
            </a:endParaRPr>
          </a:p>
          <a:p>
            <a:r>
              <a:rPr lang="en-US" dirty="0" err="1">
                <a:latin typeface="Yuanti TC" panose="02010600040101010101" pitchFamily="2" charset="-120"/>
                <a:ea typeface="Yuanti TC" panose="02010600040101010101" pitchFamily="2" charset="-120"/>
              </a:rPr>
              <a:t>刘兆薰</a:t>
            </a:r>
            <a:endParaRPr lang="en-US" dirty="0">
              <a:latin typeface="Yuanti TC" panose="02010600040101010101" pitchFamily="2" charset="-120"/>
              <a:ea typeface="Yuanti TC" panose="02010600040101010101" pitchFamily="2" charset="-120"/>
            </a:endParaRPr>
          </a:p>
          <a:p>
            <a:r>
              <a:rPr lang="en-US" dirty="0">
                <a:latin typeface="Yuanti TC" panose="02010600040101010101" pitchFamily="2" charset="-120"/>
                <a:ea typeface="Yuanti TC" panose="02010600040101010101" pitchFamily="2" charset="-120"/>
              </a:rPr>
              <a:t>Apr 2, 2023</a:t>
            </a:r>
            <a:endParaRPr lang="en-CN" dirty="0">
              <a:latin typeface="Yuanti TC" panose="02010600040101010101" pitchFamily="2" charset="-120"/>
              <a:ea typeface="Yuanti TC" panose="02010600040101010101" pitchFamily="2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9920068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B45F39-8C5F-EEB9-5657-AC1CA3381D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79714"/>
          </a:xfrm>
        </p:spPr>
        <p:txBody>
          <a:bodyPr/>
          <a:lstStyle/>
          <a:p>
            <a:r>
              <a:rPr lang="en-CN">
                <a:ea typeface="Yuanti SC" panose="02010600040101010101"/>
              </a:rPr>
              <a:t>完成眼动交互系统开发</a:t>
            </a:r>
            <a:endParaRPr lang="en-CN" dirty="0">
              <a:ea typeface="Yuanti SC" panose="02010600040101010101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5DD064-24A0-FAF8-D0C4-144588C60CBF}"/>
              </a:ext>
            </a:extLst>
          </p:cNvPr>
          <p:cNvSpPr txBox="1"/>
          <p:nvPr/>
        </p:nvSpPr>
        <p:spPr>
          <a:xfrm>
            <a:off x="866898" y="1425039"/>
            <a:ext cx="8956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>
                <a:latin typeface="Yuanti TC" panose="02010600040101010101" pitchFamily="2" charset="-120"/>
                <a:ea typeface="Yuanti TC" panose="02010600040101010101" pitchFamily="2" charset="-120"/>
              </a:rPr>
              <a:t>修正状态机</a:t>
            </a:r>
            <a:r>
              <a:rPr lang="zh-CN" altLang="en-US" dirty="0">
                <a:latin typeface="Yuanti TC" panose="02010600040101010101" pitchFamily="2" charset="-120"/>
                <a:ea typeface="Yuanti TC" panose="02010600040101010101" pitchFamily="2" charset="-120"/>
              </a:rPr>
              <a:t>：提高交互速度，避免在操纵模式（位移、旋转、缩放）间切换时太过复杂</a:t>
            </a:r>
            <a:endParaRPr lang="en-CN" dirty="0">
              <a:latin typeface="Yuanti TC" panose="02010600040101010101" pitchFamily="2" charset="-120"/>
              <a:ea typeface="Yuanti TC" panose="02010600040101010101" pitchFamily="2" charset="-12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FA9A2BF-9181-258B-AA5B-5F93CB4D50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5075" y="2251571"/>
            <a:ext cx="6353299" cy="3998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5610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B45F39-8C5F-EEB9-5657-AC1CA3381D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79714"/>
          </a:xfrm>
        </p:spPr>
        <p:txBody>
          <a:bodyPr/>
          <a:lstStyle/>
          <a:p>
            <a:r>
              <a:rPr lang="en-CN">
                <a:ea typeface="Yuanti SC" panose="02010600040101010101"/>
              </a:rPr>
              <a:t>完成眼动交互系统开发</a:t>
            </a:r>
            <a:endParaRPr lang="en-CN" dirty="0">
              <a:ea typeface="Yuanti SC" panose="02010600040101010101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5DD064-24A0-FAF8-D0C4-144588C60CBF}"/>
              </a:ext>
            </a:extLst>
          </p:cNvPr>
          <p:cNvSpPr txBox="1"/>
          <p:nvPr/>
        </p:nvSpPr>
        <p:spPr>
          <a:xfrm>
            <a:off x="3406000" y="1287195"/>
            <a:ext cx="5379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N" dirty="0">
                <a:latin typeface="Yuanti TC" panose="02010600040101010101" pitchFamily="2" charset="-120"/>
                <a:ea typeface="Yuanti TC" panose="02010600040101010101" pitchFamily="2" charset="-120"/>
              </a:rPr>
              <a:t>操纵模式选择界面</a:t>
            </a:r>
            <a:r>
              <a:rPr lang="zh-CN" altLang="en-US" dirty="0">
                <a:latin typeface="Yuanti TC" panose="02010600040101010101" pitchFamily="2" charset="-120"/>
                <a:ea typeface="Yuanti TC" panose="02010600040101010101" pitchFamily="2" charset="-120"/>
              </a:rPr>
              <a:t>（对应状态</a:t>
            </a:r>
            <a:r>
              <a:rPr lang="en-US" altLang="zh-CN" dirty="0">
                <a:latin typeface="Yuanti TC" panose="02010600040101010101" pitchFamily="2" charset="-120"/>
                <a:ea typeface="Yuanti TC" panose="02010600040101010101" pitchFamily="2" charset="-120"/>
              </a:rPr>
              <a:t> </a:t>
            </a:r>
            <a:r>
              <a:rPr lang="en-US" altLang="zh-CN" b="1" dirty="0">
                <a:latin typeface="Yuanti TC" panose="02010600040101010101" pitchFamily="2" charset="-120"/>
                <a:ea typeface="Yuanti TC" panose="02010600040101010101" pitchFamily="2" charset="-120"/>
              </a:rPr>
              <a:t>OBJECT_SELECTED</a:t>
            </a:r>
            <a:r>
              <a:rPr lang="zh-CN" altLang="en-US" dirty="0">
                <a:latin typeface="Yuanti TC" panose="02010600040101010101" pitchFamily="2" charset="-120"/>
                <a:ea typeface="Yuanti TC" panose="02010600040101010101" pitchFamily="2" charset="-120"/>
              </a:rPr>
              <a:t>）</a:t>
            </a:r>
            <a:endParaRPr lang="en-CN" dirty="0">
              <a:latin typeface="Yuanti TC" panose="02010600040101010101" pitchFamily="2" charset="-120"/>
              <a:ea typeface="Yuanti TC" panose="02010600040101010101" pitchFamily="2" charset="-12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B3851B8-781D-8722-054C-BDFE2E2C3529}"/>
              </a:ext>
            </a:extLst>
          </p:cNvPr>
          <p:cNvGrpSpPr/>
          <p:nvPr/>
        </p:nvGrpSpPr>
        <p:grpSpPr>
          <a:xfrm>
            <a:off x="4003071" y="2109435"/>
            <a:ext cx="4185855" cy="4178151"/>
            <a:chOff x="3400650" y="1550504"/>
            <a:chExt cx="5047824" cy="5038533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20A78144-0E6C-DFB7-19DE-1C0AFE93D7B7}"/>
                </a:ext>
              </a:extLst>
            </p:cNvPr>
            <p:cNvSpPr/>
            <p:nvPr/>
          </p:nvSpPr>
          <p:spPr>
            <a:xfrm>
              <a:off x="4412975" y="1902376"/>
              <a:ext cx="3023174" cy="653143"/>
            </a:xfrm>
            <a:prstGeom prst="rect">
              <a:avLst/>
            </a:prstGeom>
            <a:solidFill>
              <a:schemeClr val="accent1">
                <a:lumMod val="20000"/>
                <a:lumOff val="80000"/>
                <a:alpha val="5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N" dirty="0">
                  <a:solidFill>
                    <a:schemeClr val="tx1"/>
                  </a:solidFill>
                  <a:latin typeface="Microsoft GothicNeo" panose="02000300000000000000" pitchFamily="2" charset="-127"/>
                  <a:ea typeface="Microsoft GothicNeo" panose="02000300000000000000" pitchFamily="2" charset="-127"/>
                  <a:cs typeface="Microsoft GothicNeo" panose="02000300000000000000" pitchFamily="2" charset="-127"/>
                </a:rPr>
                <a:t>TRANSLATING</a:t>
              </a: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9D87D9D-2C3E-0698-29F0-F25E04D21BFB}"/>
                </a:ext>
              </a:extLst>
            </p:cNvPr>
            <p:cNvSpPr/>
            <p:nvPr/>
          </p:nvSpPr>
          <p:spPr>
            <a:xfrm rot="16200000">
              <a:off x="2574816" y="3740535"/>
              <a:ext cx="3023174" cy="653143"/>
            </a:xfrm>
            <a:prstGeom prst="rect">
              <a:avLst/>
            </a:prstGeom>
            <a:solidFill>
              <a:schemeClr val="tx2">
                <a:lumMod val="20000"/>
                <a:lumOff val="80000"/>
                <a:alpha val="5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N" dirty="0">
                  <a:solidFill>
                    <a:schemeClr val="tx1"/>
                  </a:solidFill>
                  <a:latin typeface="Microsoft GothicNeo" panose="02000300000000000000" pitchFamily="2" charset="-127"/>
                  <a:ea typeface="Microsoft GothicNeo" panose="02000300000000000000" pitchFamily="2" charset="-127"/>
                  <a:cs typeface="Microsoft GothicNeo" panose="02000300000000000000" pitchFamily="2" charset="-127"/>
                </a:rPr>
                <a:t>ROTATING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B1D0133-7936-D6F3-1871-4C8DAAA85A99}"/>
                </a:ext>
              </a:extLst>
            </p:cNvPr>
            <p:cNvSpPr/>
            <p:nvPr/>
          </p:nvSpPr>
          <p:spPr>
            <a:xfrm>
              <a:off x="4412975" y="5578694"/>
              <a:ext cx="3023174" cy="653143"/>
            </a:xfrm>
            <a:prstGeom prst="rect">
              <a:avLst/>
            </a:prstGeom>
            <a:solidFill>
              <a:schemeClr val="bg1">
                <a:lumMod val="75000"/>
                <a:alpha val="5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N" dirty="0">
                  <a:solidFill>
                    <a:schemeClr val="tx1"/>
                  </a:solidFill>
                  <a:latin typeface="Microsoft GothicNeo" panose="02000300000000000000" pitchFamily="2" charset="-127"/>
                  <a:ea typeface="Microsoft GothicNeo" panose="02000300000000000000" pitchFamily="2" charset="-127"/>
                  <a:cs typeface="Microsoft GothicNeo" panose="02000300000000000000" pitchFamily="2" charset="-127"/>
                </a:rPr>
                <a:t>CANCEL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2DE1A7B-7417-9145-1F15-07973EC0BA31}"/>
                </a:ext>
              </a:extLst>
            </p:cNvPr>
            <p:cNvSpPr/>
            <p:nvPr/>
          </p:nvSpPr>
          <p:spPr>
            <a:xfrm rot="5400000">
              <a:off x="6251134" y="3740535"/>
              <a:ext cx="3023174" cy="653143"/>
            </a:xfrm>
            <a:prstGeom prst="rect">
              <a:avLst/>
            </a:prstGeom>
            <a:solidFill>
              <a:srgbClr val="00EAF1">
                <a:alpha val="50000"/>
              </a:srgb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N" dirty="0">
                  <a:solidFill>
                    <a:schemeClr val="tx1"/>
                  </a:solidFill>
                  <a:latin typeface="Microsoft GothicNeo" panose="02000300000000000000" pitchFamily="2" charset="-127"/>
                  <a:ea typeface="Microsoft GothicNeo" panose="02000300000000000000" pitchFamily="2" charset="-127"/>
                  <a:cs typeface="Microsoft GothicNeo" panose="02000300000000000000" pitchFamily="2" charset="-127"/>
                </a:rPr>
                <a:t>RESCALING</a:t>
              </a:r>
            </a:p>
          </p:txBody>
        </p:sp>
        <p:sp>
          <p:nvSpPr>
            <p:cNvPr id="7" name="Triangle 6">
              <a:extLst>
                <a:ext uri="{FF2B5EF4-FFF2-40B4-BE49-F238E27FC236}">
                  <a16:creationId xmlns:a16="http://schemas.microsoft.com/office/drawing/2014/main" id="{E29AC296-A5FF-AD7E-AD77-6E1AFE0AC5AE}"/>
                </a:ext>
              </a:extLst>
            </p:cNvPr>
            <p:cNvSpPr/>
            <p:nvPr/>
          </p:nvSpPr>
          <p:spPr>
            <a:xfrm>
              <a:off x="4412975" y="1550504"/>
              <a:ext cx="3023174" cy="293562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8" name="Triangle 7">
              <a:extLst>
                <a:ext uri="{FF2B5EF4-FFF2-40B4-BE49-F238E27FC236}">
                  <a16:creationId xmlns:a16="http://schemas.microsoft.com/office/drawing/2014/main" id="{56B515DE-39ED-8447-98F7-4B5F52FB4CB9}"/>
                </a:ext>
              </a:extLst>
            </p:cNvPr>
            <p:cNvSpPr/>
            <p:nvPr/>
          </p:nvSpPr>
          <p:spPr>
            <a:xfrm rot="5400000">
              <a:off x="6790106" y="3920326"/>
              <a:ext cx="3023174" cy="293562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9" name="Triangle 8">
              <a:extLst>
                <a:ext uri="{FF2B5EF4-FFF2-40B4-BE49-F238E27FC236}">
                  <a16:creationId xmlns:a16="http://schemas.microsoft.com/office/drawing/2014/main" id="{E05F6A1B-4F38-9D7B-52B1-934DA911CC28}"/>
                </a:ext>
              </a:extLst>
            </p:cNvPr>
            <p:cNvSpPr/>
            <p:nvPr/>
          </p:nvSpPr>
          <p:spPr>
            <a:xfrm rot="10800000">
              <a:off x="4412975" y="6295475"/>
              <a:ext cx="3023174" cy="293562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12" name="Triangle 11">
              <a:extLst>
                <a:ext uri="{FF2B5EF4-FFF2-40B4-BE49-F238E27FC236}">
                  <a16:creationId xmlns:a16="http://schemas.microsoft.com/office/drawing/2014/main" id="{9AC65721-6500-695D-D2C1-F9FA280BF134}"/>
                </a:ext>
              </a:extLst>
            </p:cNvPr>
            <p:cNvSpPr/>
            <p:nvPr/>
          </p:nvSpPr>
          <p:spPr>
            <a:xfrm rot="16200000">
              <a:off x="2035844" y="3920326"/>
              <a:ext cx="3023174" cy="293562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</p:grpSp>
    </p:spTree>
    <p:extLst>
      <p:ext uri="{BB962C8B-B14F-4D97-AF65-F5344CB8AC3E}">
        <p14:creationId xmlns:p14="http://schemas.microsoft.com/office/powerpoint/2010/main" val="12133939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B45F39-8C5F-EEB9-5657-AC1CA3381D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79714"/>
          </a:xfrm>
        </p:spPr>
        <p:txBody>
          <a:bodyPr/>
          <a:lstStyle/>
          <a:p>
            <a:r>
              <a:rPr lang="en-CN">
                <a:ea typeface="Yuanti SC" panose="02010600040101010101"/>
              </a:rPr>
              <a:t>完成眼动交互系统开发</a:t>
            </a:r>
            <a:endParaRPr lang="en-CN" dirty="0">
              <a:ea typeface="Yuanti SC" panose="02010600040101010101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5DD064-24A0-FAF8-D0C4-144588C60CBF}"/>
              </a:ext>
            </a:extLst>
          </p:cNvPr>
          <p:cNvSpPr txBox="1"/>
          <p:nvPr/>
        </p:nvSpPr>
        <p:spPr>
          <a:xfrm>
            <a:off x="2653396" y="1287195"/>
            <a:ext cx="6885218" cy="12311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N" dirty="0">
                <a:latin typeface="Yuanti TC" panose="02010600040101010101" pitchFamily="2" charset="-120"/>
                <a:ea typeface="Yuanti TC" panose="02010600040101010101" pitchFamily="2" charset="-120"/>
              </a:rPr>
              <a:t>操纵模式选择界面</a:t>
            </a:r>
            <a:r>
              <a:rPr lang="zh-CN" altLang="en-US" dirty="0">
                <a:latin typeface="Yuanti TC" panose="02010600040101010101" pitchFamily="2" charset="-120"/>
                <a:ea typeface="Yuanti TC" panose="02010600040101010101" pitchFamily="2" charset="-120"/>
              </a:rPr>
              <a:t>（对应状态</a:t>
            </a:r>
            <a:r>
              <a:rPr lang="en-US" altLang="zh-CN" dirty="0">
                <a:latin typeface="Yuanti TC" panose="02010600040101010101" pitchFamily="2" charset="-120"/>
                <a:ea typeface="Yuanti TC" panose="02010600040101010101" pitchFamily="2" charset="-120"/>
              </a:rPr>
              <a:t>OBJECT_SELECTED</a:t>
            </a:r>
            <a:r>
              <a:rPr lang="zh-CN" altLang="en-US" dirty="0">
                <a:latin typeface="Yuanti TC" panose="02010600040101010101" pitchFamily="2" charset="-120"/>
                <a:ea typeface="Yuanti TC" panose="02010600040101010101" pitchFamily="2" charset="-120"/>
              </a:rPr>
              <a:t>）</a:t>
            </a:r>
            <a:endParaRPr lang="en-US" altLang="zh-CN" dirty="0">
              <a:latin typeface="Yuanti TC" panose="02010600040101010101" pitchFamily="2" charset="-120"/>
              <a:ea typeface="Yuanti TC" panose="02010600040101010101" pitchFamily="2" charset="-120"/>
            </a:endParaRPr>
          </a:p>
          <a:p>
            <a:pPr algn="ctr"/>
            <a:endParaRPr lang="en-US" altLang="zh-CN" dirty="0">
              <a:latin typeface="Yuanti TC" panose="02010600040101010101" pitchFamily="2" charset="-120"/>
              <a:ea typeface="Yuanti TC" panose="02010600040101010101" pitchFamily="2" charset="-120"/>
            </a:endParaRPr>
          </a:p>
          <a:p>
            <a:pPr algn="ctr"/>
            <a:r>
              <a:rPr lang="en-US" sz="2000" b="1" dirty="0" err="1">
                <a:latin typeface="Yuanti TC" panose="02010600040101010101" pitchFamily="2" charset="-120"/>
                <a:ea typeface="Yuanti TC" panose="02010600040101010101" pitchFamily="2" charset="-120"/>
              </a:rPr>
              <a:t>头动forward射线选中物体</a:t>
            </a:r>
            <a:r>
              <a:rPr lang="zh-CN" altLang="en-US" sz="2000" b="1" dirty="0">
                <a:latin typeface="Yuanti TC" panose="02010600040101010101" pitchFamily="2" charset="-120"/>
                <a:ea typeface="Yuanti TC" panose="02010600040101010101" pitchFamily="2" charset="-120"/>
              </a:rPr>
              <a:t>，眼动</a:t>
            </a:r>
            <a:r>
              <a:rPr lang="en-US" altLang="zh-CN" sz="2000" b="1" dirty="0">
                <a:latin typeface="Yuanti TC" panose="02010600040101010101" pitchFamily="2" charset="-120"/>
                <a:ea typeface="Yuanti TC" panose="02010600040101010101" pitchFamily="2" charset="-120"/>
              </a:rPr>
              <a:t>forward</a:t>
            </a:r>
            <a:r>
              <a:rPr lang="zh-CN" altLang="en-US" sz="2000" b="1" dirty="0">
                <a:latin typeface="Yuanti TC" panose="02010600040101010101" pitchFamily="2" charset="-120"/>
                <a:ea typeface="Yuanti TC" panose="02010600040101010101" pitchFamily="2" charset="-120"/>
              </a:rPr>
              <a:t>射线选中操纵模式</a:t>
            </a:r>
            <a:endParaRPr lang="en-US" sz="2000" b="1" dirty="0">
              <a:latin typeface="Yuanti TC" panose="02010600040101010101" pitchFamily="2" charset="-120"/>
              <a:ea typeface="Yuanti TC" panose="02010600040101010101" pitchFamily="2" charset="-120"/>
            </a:endParaRPr>
          </a:p>
          <a:p>
            <a:pPr algn="ctr"/>
            <a:endParaRPr lang="en-CN" dirty="0">
              <a:latin typeface="Yuanti TC" panose="02010600040101010101" pitchFamily="2" charset="-120"/>
              <a:ea typeface="Yuanti TC" panose="02010600040101010101" pitchFamily="2" charset="-12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CB76A0A-3504-FCDC-41BB-1A4B51C4E1BD}"/>
              </a:ext>
            </a:extLst>
          </p:cNvPr>
          <p:cNvSpPr txBox="1"/>
          <p:nvPr/>
        </p:nvSpPr>
        <p:spPr>
          <a:xfrm>
            <a:off x="12937159" y="2773271"/>
            <a:ext cx="172623" cy="3451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CN" dirty="0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345DE5C4-262E-0FED-E239-C0C9E7CA9411}"/>
              </a:ext>
            </a:extLst>
          </p:cNvPr>
          <p:cNvGrpSpPr/>
          <p:nvPr/>
        </p:nvGrpSpPr>
        <p:grpSpPr>
          <a:xfrm>
            <a:off x="3127435" y="2518301"/>
            <a:ext cx="5937130" cy="4248143"/>
            <a:chOff x="1140660" y="2584804"/>
            <a:chExt cx="5937130" cy="4248143"/>
          </a:xfrm>
        </p:grpSpPr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46" name="3D Model 20" descr="Prism And Basal Pinacoid White">
                  <a:extLst>
                    <a:ext uri="{FF2B5EF4-FFF2-40B4-BE49-F238E27FC236}">
                      <a16:creationId xmlns:a16="http://schemas.microsoft.com/office/drawing/2014/main" id="{F39B8F81-2AD6-14B3-75D7-AD4317999EC8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417809697"/>
                    </p:ext>
                  </p:extLst>
                </p:nvPr>
              </p:nvGraphicFramePr>
              <p:xfrm>
                <a:off x="2339817" y="3898780"/>
                <a:ext cx="1268886" cy="1438025"/>
              </p:xfrm>
              <a:graphic>
                <a:graphicData uri="http://schemas.microsoft.com/office/drawing/2017/model3d">
                  <am3d:model3d r:embed="rId2">
                    <am3d:spPr>
                      <a:xfrm>
                        <a:off x="0" y="0"/>
                        <a:ext cx="1268886" cy="1438025"/>
                      </a:xfrm>
                      <a:prstGeom prst="rect">
                        <a:avLst/>
                      </a:prstGeom>
                    </am3d:spPr>
                    <am3d:camera>
                      <am3d:pos x="0" y="0" z="81469150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39970" d="1000000"/>
                      <am3d:preTrans dx="-76" dy="-17999982" dz="1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-2183283" ay="2913714" az="9064903"/>
                      <am3d:postTrans dx="0" dy="0" dz="0"/>
                    </am3d:trans>
                    <am3d:raster rName="Office3DRenderer" rVer="16.0.8326">
                      <am3d:blip r:embed="rId3"/>
                    </am3d:raster>
                    <am3d:objViewport viewportSz="1476269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46" name="3D Model 20" descr="Prism And Basal Pinacoid White">
                  <a:extLst>
                    <a:ext uri="{FF2B5EF4-FFF2-40B4-BE49-F238E27FC236}">
                      <a16:creationId xmlns:a16="http://schemas.microsoft.com/office/drawing/2014/main" id="{F39B8F81-2AD6-14B3-75D7-AD4317999EC8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326592" y="3832277"/>
                  <a:ext cx="1268886" cy="1438025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B3851B8-781D-8722-054C-BDFE2E2C3529}"/>
                </a:ext>
              </a:extLst>
            </p:cNvPr>
            <p:cNvGrpSpPr/>
            <p:nvPr/>
          </p:nvGrpSpPr>
          <p:grpSpPr>
            <a:xfrm>
              <a:off x="1140660" y="2584804"/>
              <a:ext cx="3911506" cy="3904306"/>
              <a:chOff x="3400650" y="1550504"/>
              <a:chExt cx="5047824" cy="5038533"/>
            </a:xfrm>
          </p:grpSpPr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20A78144-0E6C-DFB7-19DE-1C0AFE93D7B7}"/>
                  </a:ext>
                </a:extLst>
              </p:cNvPr>
              <p:cNvSpPr/>
              <p:nvPr/>
            </p:nvSpPr>
            <p:spPr>
              <a:xfrm>
                <a:off x="4412975" y="1902376"/>
                <a:ext cx="3023174" cy="653143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  <a:alpha val="50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N" dirty="0">
                    <a:solidFill>
                      <a:schemeClr val="tx1"/>
                    </a:solidFill>
                    <a:latin typeface="Microsoft GothicNeo" panose="02000300000000000000" pitchFamily="2" charset="-127"/>
                    <a:ea typeface="Microsoft GothicNeo" panose="02000300000000000000" pitchFamily="2" charset="-127"/>
                    <a:cs typeface="Microsoft GothicNeo" panose="02000300000000000000" pitchFamily="2" charset="-127"/>
                  </a:rPr>
                  <a:t>TRANSLATING</a:t>
                </a:r>
              </a:p>
            </p:txBody>
          </p:sp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69D87D9D-2C3E-0698-29F0-F25E04D21BFB}"/>
                  </a:ext>
                </a:extLst>
              </p:cNvPr>
              <p:cNvSpPr/>
              <p:nvPr/>
            </p:nvSpPr>
            <p:spPr>
              <a:xfrm rot="16200000">
                <a:off x="2574816" y="3740535"/>
                <a:ext cx="3023174" cy="653143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  <a:alpha val="50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N" dirty="0">
                    <a:solidFill>
                      <a:schemeClr val="tx1"/>
                    </a:solidFill>
                    <a:latin typeface="Microsoft GothicNeo" panose="02000300000000000000" pitchFamily="2" charset="-127"/>
                    <a:ea typeface="Microsoft GothicNeo" panose="02000300000000000000" pitchFamily="2" charset="-127"/>
                    <a:cs typeface="Microsoft GothicNeo" panose="02000300000000000000" pitchFamily="2" charset="-127"/>
                  </a:rPr>
                  <a:t>ROTATING</a:t>
                </a:r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BB1D0133-7936-D6F3-1871-4C8DAAA85A99}"/>
                  </a:ext>
                </a:extLst>
              </p:cNvPr>
              <p:cNvSpPr/>
              <p:nvPr/>
            </p:nvSpPr>
            <p:spPr>
              <a:xfrm>
                <a:off x="4412975" y="5578694"/>
                <a:ext cx="3023174" cy="653143"/>
              </a:xfrm>
              <a:prstGeom prst="rect">
                <a:avLst/>
              </a:prstGeom>
              <a:solidFill>
                <a:schemeClr val="bg1">
                  <a:lumMod val="75000"/>
                  <a:alpha val="50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N" dirty="0">
                    <a:solidFill>
                      <a:schemeClr val="tx1"/>
                    </a:solidFill>
                    <a:latin typeface="Microsoft GothicNeo" panose="02000300000000000000" pitchFamily="2" charset="-127"/>
                    <a:ea typeface="Microsoft GothicNeo" panose="02000300000000000000" pitchFamily="2" charset="-127"/>
                    <a:cs typeface="Microsoft GothicNeo" panose="02000300000000000000" pitchFamily="2" charset="-127"/>
                  </a:rPr>
                  <a:t>CANCEL</a:t>
                </a:r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72DE1A7B-7417-9145-1F15-07973EC0BA31}"/>
                  </a:ext>
                </a:extLst>
              </p:cNvPr>
              <p:cNvSpPr/>
              <p:nvPr/>
            </p:nvSpPr>
            <p:spPr>
              <a:xfrm rot="5400000">
                <a:off x="6251134" y="3740535"/>
                <a:ext cx="3023174" cy="653143"/>
              </a:xfrm>
              <a:prstGeom prst="rect">
                <a:avLst/>
              </a:prstGeom>
              <a:solidFill>
                <a:srgbClr val="00EAF1">
                  <a:alpha val="50000"/>
                </a:srgb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N" dirty="0">
                    <a:solidFill>
                      <a:schemeClr val="tx1"/>
                    </a:solidFill>
                    <a:latin typeface="Microsoft GothicNeo" panose="02000300000000000000" pitchFamily="2" charset="-127"/>
                    <a:ea typeface="Microsoft GothicNeo" panose="02000300000000000000" pitchFamily="2" charset="-127"/>
                    <a:cs typeface="Microsoft GothicNeo" panose="02000300000000000000" pitchFamily="2" charset="-127"/>
                  </a:rPr>
                  <a:t>RESCALING</a:t>
                </a:r>
              </a:p>
            </p:txBody>
          </p:sp>
          <p:sp>
            <p:nvSpPr>
              <p:cNvPr id="7" name="Triangle 6">
                <a:extLst>
                  <a:ext uri="{FF2B5EF4-FFF2-40B4-BE49-F238E27FC236}">
                    <a16:creationId xmlns:a16="http://schemas.microsoft.com/office/drawing/2014/main" id="{E29AC296-A5FF-AD7E-AD77-6E1AFE0AC5AE}"/>
                  </a:ext>
                </a:extLst>
              </p:cNvPr>
              <p:cNvSpPr/>
              <p:nvPr/>
            </p:nvSpPr>
            <p:spPr>
              <a:xfrm>
                <a:off x="4412975" y="1550504"/>
                <a:ext cx="3023174" cy="293562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/>
              </a:p>
            </p:txBody>
          </p:sp>
          <p:sp>
            <p:nvSpPr>
              <p:cNvPr id="8" name="Triangle 7">
                <a:extLst>
                  <a:ext uri="{FF2B5EF4-FFF2-40B4-BE49-F238E27FC236}">
                    <a16:creationId xmlns:a16="http://schemas.microsoft.com/office/drawing/2014/main" id="{56B515DE-39ED-8447-98F7-4B5F52FB4CB9}"/>
                  </a:ext>
                </a:extLst>
              </p:cNvPr>
              <p:cNvSpPr/>
              <p:nvPr/>
            </p:nvSpPr>
            <p:spPr>
              <a:xfrm rot="5400000">
                <a:off x="6790106" y="3920326"/>
                <a:ext cx="3023174" cy="293562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/>
              </a:p>
            </p:txBody>
          </p:sp>
          <p:sp>
            <p:nvSpPr>
              <p:cNvPr id="9" name="Triangle 8">
                <a:extLst>
                  <a:ext uri="{FF2B5EF4-FFF2-40B4-BE49-F238E27FC236}">
                    <a16:creationId xmlns:a16="http://schemas.microsoft.com/office/drawing/2014/main" id="{E05F6A1B-4F38-9D7B-52B1-934DA911CC28}"/>
                  </a:ext>
                </a:extLst>
              </p:cNvPr>
              <p:cNvSpPr/>
              <p:nvPr/>
            </p:nvSpPr>
            <p:spPr>
              <a:xfrm rot="10800000">
                <a:off x="4412975" y="6295475"/>
                <a:ext cx="3023174" cy="293562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/>
              </a:p>
            </p:txBody>
          </p:sp>
          <p:sp>
            <p:nvSpPr>
              <p:cNvPr id="12" name="Triangle 11">
                <a:extLst>
                  <a:ext uri="{FF2B5EF4-FFF2-40B4-BE49-F238E27FC236}">
                    <a16:creationId xmlns:a16="http://schemas.microsoft.com/office/drawing/2014/main" id="{9AC65721-6500-695D-D2C1-F9FA280BF134}"/>
                  </a:ext>
                </a:extLst>
              </p:cNvPr>
              <p:cNvSpPr/>
              <p:nvPr/>
            </p:nvSpPr>
            <p:spPr>
              <a:xfrm rot="16200000">
                <a:off x="2035844" y="3920326"/>
                <a:ext cx="3023174" cy="293562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/>
              </a:p>
            </p:txBody>
          </p:sp>
        </p:grpSp>
        <p:pic>
          <p:nvPicPr>
            <p:cNvPr id="16" name="Picture 15" descr="Shape, circle&#10;&#10;Description automatically generated">
              <a:extLst>
                <a:ext uri="{FF2B5EF4-FFF2-40B4-BE49-F238E27FC236}">
                  <a16:creationId xmlns:a16="http://schemas.microsoft.com/office/drawing/2014/main" id="{3025CC77-DB6B-B6B5-55EB-1B71B865754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42399" y="2593822"/>
              <a:ext cx="1364998" cy="1364998"/>
            </a:xfrm>
            <a:prstGeom prst="rect">
              <a:avLst/>
            </a:prstGeom>
          </p:spPr>
        </p:pic>
        <p:pic>
          <p:nvPicPr>
            <p:cNvPr id="18" name="Picture 17" descr="Shape, circle&#10;&#10;Description automatically generated">
              <a:extLst>
                <a:ext uri="{FF2B5EF4-FFF2-40B4-BE49-F238E27FC236}">
                  <a16:creationId xmlns:a16="http://schemas.microsoft.com/office/drawing/2014/main" id="{09848DC1-B569-1537-ED78-9066D3AC5F8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964898" y="2921293"/>
              <a:ext cx="720000" cy="720000"/>
            </a:xfrm>
            <a:prstGeom prst="rect">
              <a:avLst/>
            </a:prstGeom>
          </p:spPr>
        </p:pic>
        <p:pic>
          <p:nvPicPr>
            <p:cNvPr id="1032" name="Picture 8" descr="Big Image - Head Silhouette Clipart, HD Png Download - 2032x2304(#2137798)  - PngFind">
              <a:extLst>
                <a:ext uri="{FF2B5EF4-FFF2-40B4-BE49-F238E27FC236}">
                  <a16:creationId xmlns:a16="http://schemas.microsoft.com/office/drawing/2014/main" id="{46216CD0-DB39-6464-9C66-07AF1CE2D6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6956" b="92440" l="1667" r="95000">
                          <a14:foregroundMark x1="25476" y1="29738" x2="31429" y2="14214"/>
                          <a14:foregroundMark x1="31429" y1="14214" x2="50119" y2="6956"/>
                          <a14:foregroundMark x1="50119" y1="6956" x2="52619" y2="7560"/>
                          <a14:foregroundMark x1="52619" y1="13609" x2="52619" y2="13609"/>
                          <a14:foregroundMark x1="7381" y1="28226" x2="6786" y2="33468"/>
                          <a14:foregroundMark x1="43095" y1="92641" x2="43095" y2="92641"/>
                          <a14:foregroundMark x1="90952" y1="51210" x2="90952" y2="51210"/>
                          <a14:foregroundMark x1="1667" y1="34577" x2="1667" y2="34577"/>
                          <a14:foregroundMark x1="95000" y1="52419" x2="95000" y2="5241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5601673" y="5085579"/>
              <a:ext cx="1476117" cy="1747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4A183D32-352A-D400-D2C0-25C931293DA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70711" y="5675078"/>
              <a:ext cx="261887" cy="2618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6678AD21-F421-E9D4-E7D5-65B71C2E41E1}"/>
                </a:ext>
              </a:extLst>
            </p:cNvPr>
            <p:cNvCxnSpPr>
              <a:cxnSpLocks/>
            </p:cNvCxnSpPr>
            <p:nvPr/>
          </p:nvCxnSpPr>
          <p:spPr>
            <a:xfrm>
              <a:off x="3198754" y="4711447"/>
              <a:ext cx="2619240" cy="963631"/>
            </a:xfrm>
            <a:prstGeom prst="line">
              <a:avLst/>
            </a:prstGeom>
            <a:ln w="28575">
              <a:solidFill>
                <a:schemeClr val="tx1"/>
              </a:solidFill>
              <a:head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2D5E83A3-BABD-E518-0921-89A9F5022513}"/>
                </a:ext>
              </a:extLst>
            </p:cNvPr>
            <p:cNvSpPr txBox="1"/>
            <p:nvPr/>
          </p:nvSpPr>
          <p:spPr>
            <a:xfrm>
              <a:off x="4560998" y="5659966"/>
              <a:ext cx="119584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H</a:t>
              </a:r>
              <a:r>
                <a:rPr lang="en-CN" sz="1200" dirty="0"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ead forward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1627FDDD-9971-0B1C-2ECF-2EFF4EC21AB5}"/>
                </a:ext>
              </a:extLst>
            </p:cNvPr>
            <p:cNvSpPr txBox="1"/>
            <p:nvPr/>
          </p:nvSpPr>
          <p:spPr>
            <a:xfrm>
              <a:off x="5137526" y="4770208"/>
              <a:ext cx="106035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N" sz="1200" dirty="0">
                  <a:solidFill>
                    <a:schemeClr val="bg1">
                      <a:lumMod val="50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Eye forward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C729BD8-5263-4DCE-B468-6A60E0DDAA10}"/>
                </a:ext>
              </a:extLst>
            </p:cNvPr>
            <p:cNvCxnSpPr>
              <a:cxnSpLocks/>
            </p:cNvCxnSpPr>
            <p:nvPr/>
          </p:nvCxnSpPr>
          <p:spPr>
            <a:xfrm>
              <a:off x="3306120" y="3270928"/>
              <a:ext cx="2564591" cy="2435278"/>
            </a:xfrm>
            <a:prstGeom prst="line">
              <a:avLst/>
            </a:prstGeom>
            <a:ln w="28575">
              <a:solidFill>
                <a:schemeClr val="tx1">
                  <a:alpha val="35000"/>
                </a:schemeClr>
              </a:solidFill>
              <a:head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122912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B45F39-8C5F-EEB9-5657-AC1CA3381D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79714"/>
          </a:xfrm>
        </p:spPr>
        <p:txBody>
          <a:bodyPr/>
          <a:lstStyle/>
          <a:p>
            <a:r>
              <a:rPr lang="en-CN">
                <a:ea typeface="Yuanti SC" panose="02010600040101010101"/>
              </a:rPr>
              <a:t>完成眼动交互系统开发</a:t>
            </a:r>
            <a:endParaRPr lang="en-CN" dirty="0">
              <a:ea typeface="Yuanti SC" panose="02010600040101010101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720A5B4-B2AF-3200-4374-5D67D4E0CD7D}"/>
              </a:ext>
            </a:extLst>
          </p:cNvPr>
          <p:cNvSpPr txBox="1"/>
          <p:nvPr/>
        </p:nvSpPr>
        <p:spPr>
          <a:xfrm>
            <a:off x="628359" y="1485369"/>
            <a:ext cx="10168931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2000" b="1" dirty="0">
                <a:latin typeface="Yuanti TC" panose="02010600040101010101" pitchFamily="2" charset="-120"/>
                <a:ea typeface="Yuanti TC" panose="02010600040101010101" pitchFamily="2" charset="-120"/>
              </a:rPr>
              <a:t>位移</a:t>
            </a:r>
          </a:p>
          <a:p>
            <a:r>
              <a:rPr lang="en-CN" sz="2000" dirty="0">
                <a:latin typeface="Yuanti TC" panose="02010600040101010101" pitchFamily="2" charset="-120"/>
                <a:ea typeface="Yuanti TC" panose="02010600040101010101" pitchFamily="2" charset="-120"/>
              </a:rPr>
              <a:t>X-Y平面</a:t>
            </a:r>
            <a:r>
              <a:rPr lang="zh-CN" altLang="en-US" sz="2000" dirty="0">
                <a:latin typeface="Yuanti TC" panose="02010600040101010101" pitchFamily="2" charset="-120"/>
                <a:ea typeface="Yuanti TC" panose="02010600040101010101" pitchFamily="2" charset="-120"/>
              </a:rPr>
              <a:t>：跟随眼动</a:t>
            </a:r>
            <a:r>
              <a:rPr lang="en-US" altLang="zh-CN" sz="2000" dirty="0">
                <a:latin typeface="Yuanti TC" panose="02010600040101010101" pitchFamily="2" charset="-120"/>
                <a:ea typeface="Yuanti TC" panose="02010600040101010101" pitchFamily="2" charset="-120"/>
              </a:rPr>
              <a:t>forward</a:t>
            </a:r>
            <a:r>
              <a:rPr lang="zh-CN" altLang="en-US" sz="2000" dirty="0">
                <a:latin typeface="Yuanti TC" panose="02010600040101010101" pitchFamily="2" charset="-120"/>
                <a:ea typeface="Yuanti TC" panose="02010600040101010101" pitchFamily="2" charset="-120"/>
              </a:rPr>
              <a:t>射线在</a:t>
            </a:r>
            <a:r>
              <a:rPr lang="en-US" altLang="zh-CN" sz="2000" dirty="0">
                <a:latin typeface="Yuanti TC" panose="02010600040101010101" pitchFamily="2" charset="-120"/>
                <a:ea typeface="Yuanti TC" panose="02010600040101010101" pitchFamily="2" charset="-120"/>
              </a:rPr>
              <a:t>X-Y</a:t>
            </a:r>
            <a:r>
              <a:rPr lang="zh-CN" altLang="en-US" sz="2000" dirty="0">
                <a:latin typeface="Yuanti TC" panose="02010600040101010101" pitchFamily="2" charset="-120"/>
                <a:ea typeface="Yuanti TC" panose="02010600040101010101" pitchFamily="2" charset="-120"/>
              </a:rPr>
              <a:t>平面的投影（向右看向右移，向上看向上移）</a:t>
            </a:r>
            <a:endParaRPr lang="en-US" altLang="zh-CN" sz="2000" dirty="0">
              <a:latin typeface="Yuanti TC" panose="02010600040101010101" pitchFamily="2" charset="-120"/>
              <a:ea typeface="Yuanti TC" panose="02010600040101010101" pitchFamily="2" charset="-120"/>
            </a:endParaRPr>
          </a:p>
          <a:p>
            <a:r>
              <a:rPr lang="en-US" sz="2000" dirty="0" err="1">
                <a:latin typeface="Yuanti TC" panose="02010600040101010101" pitchFamily="2" charset="-120"/>
                <a:ea typeface="Yuanti TC" panose="02010600040101010101" pitchFamily="2" charset="-120"/>
              </a:rPr>
              <a:t>Z轴方向</a:t>
            </a:r>
            <a:r>
              <a:rPr lang="zh-CN" altLang="en-US" sz="2000" dirty="0">
                <a:latin typeface="Yuanti TC" panose="02010600040101010101" pitchFamily="2" charset="-120"/>
                <a:ea typeface="Yuanti TC" panose="02010600040101010101" pitchFamily="2" charset="-120"/>
              </a:rPr>
              <a:t>：跟随头部以</a:t>
            </a:r>
            <a:r>
              <a:rPr lang="en-US" altLang="zh-CN" sz="2000" dirty="0">
                <a:latin typeface="Yuanti TC" panose="02010600040101010101" pitchFamily="2" charset="-120"/>
                <a:ea typeface="Yuanti TC" panose="02010600040101010101" pitchFamily="2" charset="-120"/>
              </a:rPr>
              <a:t>Z</a:t>
            </a:r>
            <a:r>
              <a:rPr lang="zh-CN" altLang="en-US" sz="2000" dirty="0">
                <a:latin typeface="Yuanti TC" panose="02010600040101010101" pitchFamily="2" charset="-120"/>
                <a:ea typeface="Yuanti TC" panose="02010600040101010101" pitchFamily="2" charset="-120"/>
              </a:rPr>
              <a:t>轴为旋转轴的角度</a:t>
            </a:r>
            <a:r>
              <a:rPr lang="en-US" altLang="zh-CN" sz="2000" dirty="0">
                <a:latin typeface="Yuanti TC" panose="02010600040101010101" pitchFamily="2" charset="-120"/>
                <a:ea typeface="Yuanti TC" panose="02010600040101010101" pitchFamily="2" charset="-120"/>
              </a:rPr>
              <a:t>-</a:t>
            </a:r>
            <a:r>
              <a:rPr lang="zh-CN" altLang="en-US" sz="2000" dirty="0">
                <a:latin typeface="Yuanti TC" panose="02010600040101010101" pitchFamily="2" charset="-120"/>
                <a:ea typeface="Yuanti TC" panose="02010600040101010101" pitchFamily="2" charset="-120"/>
              </a:rPr>
              <a:t>距离映射（</a:t>
            </a:r>
            <a:r>
              <a:rPr lang="zh-CN" altLang="en-CN" sz="2000" dirty="0">
                <a:latin typeface="Yuanti TC" panose="02010600040101010101" pitchFamily="2" charset="-120"/>
                <a:ea typeface="Yuanti TC" panose="02010600040101010101" pitchFamily="2" charset="-120"/>
              </a:rPr>
              <a:t>往左歪头移</a:t>
            </a:r>
            <a:r>
              <a:rPr lang="zh-CN" altLang="en-US" sz="2000" dirty="0">
                <a:latin typeface="Yuanti TC" panose="02010600040101010101" pitchFamily="2" charset="-120"/>
                <a:ea typeface="Yuanti TC" panose="02010600040101010101" pitchFamily="2" charset="-120"/>
              </a:rPr>
              <a:t>近，往右歪头移远）</a:t>
            </a:r>
            <a:endParaRPr lang="en-US" altLang="zh-CN" sz="2000" dirty="0">
              <a:latin typeface="Yuanti TC" panose="02010600040101010101" pitchFamily="2" charset="-120"/>
              <a:ea typeface="Yuanti TC" panose="02010600040101010101" pitchFamily="2" charset="-120"/>
            </a:endParaRPr>
          </a:p>
          <a:p>
            <a:endParaRPr lang="en-US" sz="2000" dirty="0">
              <a:latin typeface="Yuanti TC" panose="02010600040101010101" pitchFamily="2" charset="-120"/>
              <a:ea typeface="Yuanti TC" panose="02010600040101010101" pitchFamily="2" charset="-120"/>
            </a:endParaRPr>
          </a:p>
          <a:p>
            <a:r>
              <a:rPr lang="zh-CN" altLang="en-US" sz="2000" b="1" dirty="0">
                <a:latin typeface="Yuanti TC" panose="02010600040101010101" pitchFamily="2" charset="-120"/>
                <a:ea typeface="Yuanti TC" panose="02010600040101010101" pitchFamily="2" charset="-120"/>
              </a:rPr>
              <a:t>旋转</a:t>
            </a:r>
            <a:endParaRPr lang="en-US" altLang="zh-CN" sz="2000" b="1" dirty="0">
              <a:latin typeface="Yuanti TC" panose="02010600040101010101" pitchFamily="2" charset="-120"/>
              <a:ea typeface="Yuanti TC" panose="02010600040101010101" pitchFamily="2" charset="-120"/>
            </a:endParaRPr>
          </a:p>
          <a:p>
            <a:r>
              <a:rPr lang="en-US" altLang="zh-CN" sz="2000" dirty="0">
                <a:latin typeface="Yuanti TC" panose="02010600040101010101" pitchFamily="2" charset="-120"/>
                <a:ea typeface="Yuanti TC" panose="02010600040101010101" pitchFamily="2" charset="-120"/>
              </a:rPr>
              <a:t>X</a:t>
            </a:r>
            <a:r>
              <a:rPr lang="zh-CN" altLang="en-US" sz="2000" dirty="0">
                <a:latin typeface="Yuanti TC" panose="02010600040101010101" pitchFamily="2" charset="-120"/>
                <a:ea typeface="Yuanti TC" panose="02010600040101010101" pitchFamily="2" charset="-120"/>
              </a:rPr>
              <a:t>轴：跟随眼动</a:t>
            </a:r>
            <a:r>
              <a:rPr lang="en-US" altLang="zh-CN" sz="2000" dirty="0">
                <a:latin typeface="Yuanti TC" panose="02010600040101010101" pitchFamily="2" charset="-120"/>
                <a:ea typeface="Yuanti TC" panose="02010600040101010101" pitchFamily="2" charset="-120"/>
              </a:rPr>
              <a:t>forward</a:t>
            </a:r>
            <a:r>
              <a:rPr lang="zh-CN" altLang="en-US" sz="2000" dirty="0">
                <a:latin typeface="Yuanti TC" panose="02010600040101010101" pitchFamily="2" charset="-120"/>
                <a:ea typeface="Yuanti TC" panose="02010600040101010101" pitchFamily="2" charset="-120"/>
              </a:rPr>
              <a:t>射线在</a:t>
            </a:r>
            <a:r>
              <a:rPr lang="en-US" altLang="zh-CN" sz="2000" dirty="0">
                <a:latin typeface="Yuanti TC" panose="02010600040101010101" pitchFamily="2" charset="-120"/>
                <a:ea typeface="Yuanti TC" panose="02010600040101010101" pitchFamily="2" charset="-120"/>
              </a:rPr>
              <a:t>Y</a:t>
            </a:r>
            <a:r>
              <a:rPr lang="zh-CN" altLang="en-US" sz="2000" dirty="0">
                <a:latin typeface="Yuanti TC" panose="02010600040101010101" pitchFamily="2" charset="-120"/>
                <a:ea typeface="Yuanti TC" panose="02010600040101010101" pitchFamily="2" charset="-120"/>
              </a:rPr>
              <a:t>轴的投影（向右看往右转）</a:t>
            </a:r>
            <a:endParaRPr lang="en-US" altLang="zh-CN" sz="2000" dirty="0">
              <a:latin typeface="Yuanti TC" panose="02010600040101010101" pitchFamily="2" charset="-120"/>
              <a:ea typeface="Yuanti TC" panose="02010600040101010101" pitchFamily="2" charset="-120"/>
            </a:endParaRPr>
          </a:p>
          <a:p>
            <a:r>
              <a:rPr lang="en-US" altLang="zh-CN" sz="2000" dirty="0">
                <a:latin typeface="Yuanti TC" panose="02010600040101010101" pitchFamily="2" charset="-120"/>
                <a:ea typeface="Yuanti TC" panose="02010600040101010101" pitchFamily="2" charset="-120"/>
              </a:rPr>
              <a:t>Y</a:t>
            </a:r>
            <a:r>
              <a:rPr lang="zh-CN" altLang="en-US" sz="2000" dirty="0">
                <a:latin typeface="Yuanti TC" panose="02010600040101010101" pitchFamily="2" charset="-120"/>
                <a:ea typeface="Yuanti TC" panose="02010600040101010101" pitchFamily="2" charset="-120"/>
              </a:rPr>
              <a:t>轴：跟随眼动</a:t>
            </a:r>
            <a:r>
              <a:rPr lang="en-US" altLang="zh-CN" sz="2000" dirty="0">
                <a:latin typeface="Yuanti TC" panose="02010600040101010101" pitchFamily="2" charset="-120"/>
                <a:ea typeface="Yuanti TC" panose="02010600040101010101" pitchFamily="2" charset="-120"/>
              </a:rPr>
              <a:t>forward</a:t>
            </a:r>
            <a:r>
              <a:rPr lang="zh-CN" altLang="en-US" sz="2000" dirty="0">
                <a:latin typeface="Yuanti TC" panose="02010600040101010101" pitchFamily="2" charset="-120"/>
                <a:ea typeface="Yuanti TC" panose="02010600040101010101" pitchFamily="2" charset="-120"/>
              </a:rPr>
              <a:t>射线在</a:t>
            </a:r>
            <a:r>
              <a:rPr lang="en-US" altLang="zh-CN" sz="2000" dirty="0">
                <a:latin typeface="Yuanti TC" panose="02010600040101010101" pitchFamily="2" charset="-120"/>
                <a:ea typeface="Yuanti TC" panose="02010600040101010101" pitchFamily="2" charset="-120"/>
              </a:rPr>
              <a:t>X</a:t>
            </a:r>
            <a:r>
              <a:rPr lang="zh-CN" altLang="en-US" sz="2000" dirty="0">
                <a:latin typeface="Yuanti TC" panose="02010600040101010101" pitchFamily="2" charset="-120"/>
                <a:ea typeface="Yuanti TC" panose="02010600040101010101" pitchFamily="2" charset="-120"/>
              </a:rPr>
              <a:t>轴的投影（向上看往上转）</a:t>
            </a:r>
            <a:endParaRPr lang="en-US" altLang="zh-CN" sz="2000" dirty="0">
              <a:latin typeface="Yuanti TC" panose="02010600040101010101" pitchFamily="2" charset="-120"/>
              <a:ea typeface="Yuanti TC" panose="02010600040101010101" pitchFamily="2" charset="-120"/>
            </a:endParaRPr>
          </a:p>
          <a:p>
            <a:endParaRPr lang="en-US" sz="2000" dirty="0">
              <a:latin typeface="Yuanti TC" panose="02010600040101010101" pitchFamily="2" charset="-120"/>
              <a:ea typeface="Yuanti TC" panose="02010600040101010101" pitchFamily="2" charset="-120"/>
            </a:endParaRPr>
          </a:p>
          <a:p>
            <a:r>
              <a:rPr lang="zh-CN" altLang="en-US" sz="2000" b="1" dirty="0">
                <a:latin typeface="Yuanti TC" panose="02010600040101010101" pitchFamily="2" charset="-120"/>
                <a:ea typeface="Yuanti TC" panose="02010600040101010101" pitchFamily="2" charset="-120"/>
              </a:rPr>
              <a:t>缩放</a:t>
            </a:r>
            <a:endParaRPr lang="en-US" altLang="zh-CN" sz="2000" b="1" dirty="0">
              <a:latin typeface="Yuanti TC" panose="02010600040101010101" pitchFamily="2" charset="-120"/>
              <a:ea typeface="Yuanti TC" panose="02010600040101010101" pitchFamily="2" charset="-120"/>
            </a:endParaRPr>
          </a:p>
          <a:p>
            <a:r>
              <a:rPr lang="zh-CN" altLang="en-US" sz="2000" dirty="0">
                <a:latin typeface="Yuanti TC" panose="02010600040101010101" pitchFamily="2" charset="-120"/>
                <a:ea typeface="Yuanti TC" panose="02010600040101010101" pitchFamily="2" charset="-120"/>
              </a:rPr>
              <a:t>跟随眼动</a:t>
            </a:r>
            <a:r>
              <a:rPr lang="en-US" altLang="zh-CN" sz="2000" dirty="0">
                <a:latin typeface="Yuanti TC" panose="02010600040101010101" pitchFamily="2" charset="-120"/>
                <a:ea typeface="Yuanti TC" panose="02010600040101010101" pitchFamily="2" charset="-120"/>
              </a:rPr>
              <a:t>forward</a:t>
            </a:r>
            <a:r>
              <a:rPr lang="zh-CN" altLang="en-US" sz="2000" dirty="0">
                <a:latin typeface="Yuanti TC" panose="02010600040101010101" pitchFamily="2" charset="-120"/>
                <a:ea typeface="Yuanti TC" panose="02010600040101010101" pitchFamily="2" charset="-120"/>
              </a:rPr>
              <a:t>射线在</a:t>
            </a:r>
            <a:r>
              <a:rPr lang="en-CN" altLang="zh-CN" sz="2000" dirty="0">
                <a:latin typeface="Yuanti TC" panose="02010600040101010101" pitchFamily="2" charset="-120"/>
                <a:ea typeface="Yuanti TC" panose="02010600040101010101" pitchFamily="2" charset="-120"/>
              </a:rPr>
              <a:t>X</a:t>
            </a:r>
            <a:r>
              <a:rPr lang="zh-CN" altLang="en-CN" sz="2000" dirty="0">
                <a:latin typeface="Yuanti TC" panose="02010600040101010101" pitchFamily="2" charset="-120"/>
                <a:ea typeface="Yuanti TC" panose="02010600040101010101" pitchFamily="2" charset="-120"/>
              </a:rPr>
              <a:t>轴</a:t>
            </a:r>
            <a:r>
              <a:rPr lang="zh-CN" altLang="en-US" sz="2000" dirty="0">
                <a:latin typeface="Yuanti TC" panose="02010600040101010101" pitchFamily="2" charset="-120"/>
                <a:ea typeface="Yuanti TC" panose="02010600040101010101" pitchFamily="2" charset="-120"/>
              </a:rPr>
              <a:t>的投影（向右看放大，向左看缩小）</a:t>
            </a:r>
            <a:endParaRPr lang="en-US" altLang="zh-CN" sz="2000" dirty="0">
              <a:latin typeface="Yuanti TC" panose="02010600040101010101" pitchFamily="2" charset="-120"/>
              <a:ea typeface="Yuanti TC" panose="02010600040101010101" pitchFamily="2" charset="-120"/>
            </a:endParaRPr>
          </a:p>
        </p:txBody>
      </p:sp>
      <p:pic>
        <p:nvPicPr>
          <p:cNvPr id="16" name="Picture 2" descr="空间直角坐标系- 快懂百科">
            <a:extLst>
              <a:ext uri="{FF2B5EF4-FFF2-40B4-BE49-F238E27FC236}">
                <a16:creationId xmlns:a16="http://schemas.microsoft.com/office/drawing/2014/main" id="{8F08EE52-F23C-694B-9BE2-BF5092EC0C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8821" y="2801703"/>
            <a:ext cx="3906078" cy="3906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18804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B45F39-8C5F-EEB9-5657-AC1CA3381D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79714"/>
          </a:xfrm>
        </p:spPr>
        <p:txBody>
          <a:bodyPr/>
          <a:lstStyle/>
          <a:p>
            <a:r>
              <a:rPr lang="en-CN">
                <a:ea typeface="Yuanti SC" panose="02010600040101010101"/>
              </a:rPr>
              <a:t>完成眼动交互系统开发</a:t>
            </a:r>
            <a:endParaRPr lang="en-CN" dirty="0">
              <a:ea typeface="Yuanti SC" panose="02010600040101010101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2D6B36-17C6-62FC-3956-432C58DECD90}"/>
              </a:ext>
            </a:extLst>
          </p:cNvPr>
          <p:cNvSpPr txBox="1"/>
          <p:nvPr/>
        </p:nvSpPr>
        <p:spPr>
          <a:xfrm>
            <a:off x="1044777" y="1383121"/>
            <a:ext cx="1010244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000" dirty="0">
                <a:latin typeface="Yuanti TC" panose="02010600040101010101" pitchFamily="2" charset="-120"/>
                <a:ea typeface="Yuanti TC" panose="02010600040101010101" pitchFamily="2" charset="-120"/>
              </a:rPr>
              <a:t>眼动信号不稳定及干扰处理</a:t>
            </a:r>
            <a:r>
              <a:rPr lang="zh-CN" altLang="en-US" sz="2000" dirty="0">
                <a:latin typeface="Yuanti TC" panose="02010600040101010101" pitchFamily="2" charset="-120"/>
                <a:ea typeface="Yuanti TC" panose="02010600040101010101" pitchFamily="2" charset="-120"/>
              </a:rPr>
              <a:t>：</a:t>
            </a:r>
            <a:endParaRPr lang="en-US" altLang="zh-CN" sz="2000" dirty="0">
              <a:latin typeface="Yuanti TC" panose="02010600040101010101" pitchFamily="2" charset="-120"/>
              <a:ea typeface="Yuanti TC" panose="02010600040101010101" pitchFamily="2" charset="-120"/>
            </a:endParaRPr>
          </a:p>
          <a:p>
            <a:pPr marL="342900" indent="-342900">
              <a:buAutoNum type="arabicPeriod"/>
            </a:pPr>
            <a:r>
              <a:rPr lang="zh-CN" altLang="en-US" sz="2000" dirty="0">
                <a:latin typeface="Yuanti TC" panose="02010600040101010101" pitchFamily="2" charset="-120"/>
                <a:ea typeface="Yuanti TC" panose="02010600040101010101" pitchFamily="2" charset="-120"/>
              </a:rPr>
              <a:t>滤波算法 </a:t>
            </a:r>
            <a:r>
              <a:rPr lang="en-US" altLang="zh-CN" sz="2000" dirty="0">
                <a:latin typeface="Yuanti TC" panose="02010600040101010101" pitchFamily="2" charset="-120"/>
                <a:ea typeface="Yuanti TC" panose="02010600040101010101" pitchFamily="2" charset="-120"/>
              </a:rPr>
              <a:t>–</a:t>
            </a:r>
            <a:r>
              <a:rPr lang="zh-CN" altLang="en-US" sz="2000" dirty="0">
                <a:latin typeface="Yuanti TC" panose="02010600040101010101" pitchFamily="2" charset="-120"/>
                <a:ea typeface="Yuanti TC" panose="02010600040101010101" pitchFamily="2" charset="-120"/>
              </a:rPr>
              <a:t> 针对眼动信号的中位值平均滤波算法</a:t>
            </a:r>
            <a:endParaRPr lang="en-US" altLang="zh-CN" sz="2000" dirty="0">
              <a:latin typeface="Yuanti TC" panose="02010600040101010101" pitchFamily="2" charset="-120"/>
              <a:ea typeface="Yuanti TC" panose="02010600040101010101" pitchFamily="2" charset="-120"/>
            </a:endParaRPr>
          </a:p>
          <a:p>
            <a:pPr marL="342900" indent="-342900">
              <a:buAutoNum type="arabicPeriod"/>
            </a:pPr>
            <a:r>
              <a:rPr lang="zh-CN" altLang="en-US" sz="2000" dirty="0">
                <a:latin typeface="Yuanti TC" panose="02010600040101010101" pitchFamily="2" charset="-120"/>
                <a:ea typeface="Yuanti TC" panose="02010600040101010101" pitchFamily="2" charset="-120"/>
              </a:rPr>
              <a:t>感知阈值 </a:t>
            </a:r>
            <a:r>
              <a:rPr lang="en-US" altLang="zh-CN" sz="2000" dirty="0">
                <a:latin typeface="Yuanti TC" panose="02010600040101010101" pitchFamily="2" charset="-120"/>
                <a:ea typeface="Yuanti TC" panose="02010600040101010101" pitchFamily="2" charset="-120"/>
              </a:rPr>
              <a:t>–</a:t>
            </a:r>
            <a:r>
              <a:rPr lang="zh-CN" altLang="en-US" sz="2000" dirty="0">
                <a:latin typeface="Yuanti TC" panose="02010600040101010101" pitchFamily="2" charset="-120"/>
                <a:ea typeface="Yuanti TC" panose="02010600040101010101" pitchFamily="2" charset="-120"/>
              </a:rPr>
              <a:t> 忽略阈值以内的眼动信号变化，主要避免因过度灵敏而产生的误操作</a:t>
            </a:r>
            <a:endParaRPr lang="en-US" altLang="zh-CN" sz="2000" dirty="0">
              <a:latin typeface="Yuanti TC" panose="02010600040101010101" pitchFamily="2" charset="-120"/>
              <a:ea typeface="Yuanti TC" panose="02010600040101010101" pitchFamily="2" charset="-120"/>
            </a:endParaRPr>
          </a:p>
          <a:p>
            <a:pPr lvl="1"/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latin typeface="Yuanti TC" panose="02010600040101010101" pitchFamily="2" charset="-120"/>
                <a:ea typeface="Yuanti TC" panose="02010600040101010101" pitchFamily="2" charset="-120"/>
              </a:rPr>
              <a:t>e.g.,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Yuanti TC" panose="02010600040101010101" pitchFamily="2" charset="-120"/>
                <a:ea typeface="Yuanti TC" panose="02010600040101010101" pitchFamily="2" charset="-120"/>
              </a:rPr>
              <a:t> </a:t>
            </a:r>
            <a:r>
              <a:rPr lang="zh-CN" altLang="en-CN" sz="2000" dirty="0">
                <a:solidFill>
                  <a:schemeClr val="bg1">
                    <a:lumMod val="50000"/>
                  </a:schemeClr>
                </a:solidFill>
                <a:latin typeface="Yuanti TC" panose="02010600040101010101" pitchFamily="2" charset="-120"/>
                <a:ea typeface="Yuanti TC" panose="02010600040101010101" pitchFamily="2" charset="-120"/>
              </a:rPr>
              <a:t>位移时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Yuanti TC" panose="02010600040101010101" pitchFamily="2" charset="-120"/>
                <a:ea typeface="Yuanti TC" panose="02010600040101010101" pitchFamily="2" charset="-120"/>
              </a:rPr>
              <a:t>，眼动信号在</a:t>
            </a: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latin typeface="Yuanti TC" panose="02010600040101010101" pitchFamily="2" charset="-120"/>
                <a:ea typeface="Yuanti TC" panose="02010600040101010101" pitchFamily="2" charset="-120"/>
              </a:rPr>
              <a:t>X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Yuanti TC" panose="02010600040101010101" pitchFamily="2" charset="-120"/>
                <a:ea typeface="Yuanti TC" panose="02010600040101010101" pitchFamily="2" charset="-120"/>
              </a:rPr>
              <a:t>轴的投影长度需要大于</a:t>
            </a:r>
            <a:r>
              <a:rPr lang="zh-CN" altLang="en-CN" sz="2000" dirty="0">
                <a:solidFill>
                  <a:schemeClr val="bg1">
                    <a:lumMod val="50000"/>
                  </a:schemeClr>
                </a:solidFill>
                <a:latin typeface="Yuanti TC" panose="02010600040101010101" pitchFamily="2" charset="-120"/>
                <a:ea typeface="Yuanti TC" panose="02010600040101010101" pitchFamily="2" charset="-120"/>
              </a:rPr>
              <a:t>一个值</a:t>
            </a: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latin typeface="Yuanti TC" panose="02010600040101010101" pitchFamily="2" charset="-120"/>
                <a:ea typeface="Yuanti TC" panose="02010600040101010101" pitchFamily="2" charset="-120"/>
              </a:rPr>
              <a:t>C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Yuanti TC" panose="02010600040101010101" pitchFamily="2" charset="-120"/>
                <a:ea typeface="Yuanti TC" panose="02010600040101010101" pitchFamily="2" charset="-120"/>
              </a:rPr>
              <a:t>才可以操纵物体沿</a:t>
            </a: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latin typeface="Yuanti TC" panose="02010600040101010101" pitchFamily="2" charset="-120"/>
                <a:ea typeface="Yuanti TC" panose="02010600040101010101" pitchFamily="2" charset="-120"/>
              </a:rPr>
              <a:t>X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Yuanti TC" panose="02010600040101010101" pitchFamily="2" charset="-120"/>
                <a:ea typeface="Yuanti TC" panose="02010600040101010101" pitchFamily="2" charset="-120"/>
              </a:rPr>
              <a:t>轴移动</a:t>
            </a:r>
            <a:endParaRPr lang="en-US" altLang="zh-CN" sz="2000" dirty="0">
              <a:solidFill>
                <a:schemeClr val="bg1">
                  <a:lumMod val="50000"/>
                </a:schemeClr>
              </a:solidFill>
              <a:latin typeface="Yuanti TC" panose="02010600040101010101" pitchFamily="2" charset="-120"/>
              <a:ea typeface="Yuanti TC" panose="02010600040101010101" pitchFamily="2" charset="-120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A3D143F9-D3CE-FEA7-548B-A5D81EC106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704844" y="2929098"/>
            <a:ext cx="4782312" cy="3419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CAD53FC-4955-FCDE-1C89-0CE148E30D91}"/>
              </a:ext>
            </a:extLst>
          </p:cNvPr>
          <p:cNvCxnSpPr>
            <a:cxnSpLocks/>
          </p:cNvCxnSpPr>
          <p:nvPr/>
        </p:nvCxnSpPr>
        <p:spPr>
          <a:xfrm>
            <a:off x="2689608" y="5024176"/>
            <a:ext cx="6812783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880C913-616F-0FFD-F873-9AE2C1EFDAD1}"/>
              </a:ext>
            </a:extLst>
          </p:cNvPr>
          <p:cNvSpPr txBox="1"/>
          <p:nvPr/>
        </p:nvSpPr>
        <p:spPr>
          <a:xfrm>
            <a:off x="5360444" y="3665290"/>
            <a:ext cx="312671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200" b="0" i="0" dirty="0">
                <a:solidFill>
                  <a:srgbClr val="4D4D4D"/>
                </a:solidFill>
                <a:effectLst/>
                <a:latin typeface="Yuanti TC" panose="02010600040101010101" pitchFamily="2" charset="-120"/>
                <a:ea typeface="Yuanti TC" panose="02010600040101010101" pitchFamily="2" charset="-120"/>
              </a:rPr>
              <a:t>蓝色为滤波前的数据，红色为滤波后的数据</a:t>
            </a:r>
            <a:endParaRPr lang="en-CN" sz="1200" dirty="0">
              <a:latin typeface="Yuanti TC" panose="02010600040101010101" pitchFamily="2" charset="-120"/>
              <a:ea typeface="Yuanti TC" panose="02010600040101010101" pitchFamily="2" charset="-12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825DF7-FF65-5CA2-A16D-9F798A9094D2}"/>
              </a:ext>
            </a:extLst>
          </p:cNvPr>
          <p:cNvSpPr txBox="1"/>
          <p:nvPr/>
        </p:nvSpPr>
        <p:spPr>
          <a:xfrm>
            <a:off x="8694822" y="5024176"/>
            <a:ext cx="8075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200" b="0" i="0" dirty="0">
                <a:solidFill>
                  <a:srgbClr val="4D4D4D"/>
                </a:solidFill>
                <a:effectLst/>
                <a:latin typeface="Yuanti TC" panose="02010600040101010101" pitchFamily="2" charset="-120"/>
                <a:ea typeface="Yuanti TC" panose="02010600040101010101" pitchFamily="2" charset="-120"/>
              </a:rPr>
              <a:t>感知阈值</a:t>
            </a:r>
            <a:endParaRPr lang="en-CN" sz="1200" dirty="0">
              <a:latin typeface="Yuanti TC" panose="02010600040101010101" pitchFamily="2" charset="-120"/>
              <a:ea typeface="Yuanti TC" panose="02010600040101010101" pitchFamily="2" charset="-12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5036202-018A-60D6-1940-0C748907AE71}"/>
              </a:ext>
            </a:extLst>
          </p:cNvPr>
          <p:cNvSpPr txBox="1"/>
          <p:nvPr/>
        </p:nvSpPr>
        <p:spPr>
          <a:xfrm>
            <a:off x="4246914" y="6352664"/>
            <a:ext cx="369817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600" b="0" i="0" dirty="0">
                <a:solidFill>
                  <a:srgbClr val="4D4D4D"/>
                </a:solidFill>
                <a:effectLst/>
                <a:latin typeface="Yuanti TC" panose="02010600040101010101" pitchFamily="2" charset="-120"/>
                <a:ea typeface="Yuanti TC" panose="02010600040101010101" pitchFamily="2" charset="-120"/>
              </a:rPr>
              <a:t>一个平视正前方的</a:t>
            </a:r>
            <a:r>
              <a:rPr lang="en-US" altLang="zh-CN" sz="1600" b="0" i="0" dirty="0">
                <a:solidFill>
                  <a:srgbClr val="4D4D4D"/>
                </a:solidFill>
                <a:effectLst/>
                <a:latin typeface="Yuanti TC" panose="02010600040101010101" pitchFamily="2" charset="-120"/>
                <a:ea typeface="Yuanti TC" panose="02010600040101010101" pitchFamily="2" charset="-120"/>
              </a:rPr>
              <a:t>IDLE</a:t>
            </a:r>
            <a:r>
              <a:rPr lang="zh-CN" altLang="en-US" sz="1600" b="0" i="0" dirty="0">
                <a:solidFill>
                  <a:srgbClr val="4D4D4D"/>
                </a:solidFill>
                <a:effectLst/>
                <a:latin typeface="Yuanti TC" panose="02010600040101010101" pitchFamily="2" charset="-120"/>
                <a:ea typeface="Yuanti TC" panose="02010600040101010101" pitchFamily="2" charset="-120"/>
              </a:rPr>
              <a:t>眼动信号序列</a:t>
            </a:r>
            <a:endParaRPr lang="en-CN" sz="1600" dirty="0">
              <a:latin typeface="Yuanti TC" panose="02010600040101010101" pitchFamily="2" charset="-120"/>
              <a:ea typeface="Yuanti TC" panose="02010600040101010101" pitchFamily="2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512481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B45F39-8C5F-EEB9-5657-AC1CA3381D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79714"/>
          </a:xfrm>
        </p:spPr>
        <p:txBody>
          <a:bodyPr/>
          <a:lstStyle/>
          <a:p>
            <a:r>
              <a:rPr lang="en-CN">
                <a:ea typeface="Yuanti SC" panose="02010600040101010101"/>
              </a:rPr>
              <a:t>完成眼动交互系统开发</a:t>
            </a:r>
            <a:endParaRPr lang="en-CN" dirty="0">
              <a:ea typeface="Yuanti SC" panose="02010600040101010101"/>
            </a:endParaRPr>
          </a:p>
        </p:txBody>
      </p:sp>
      <p:pic>
        <p:nvPicPr>
          <p:cNvPr id="9" name="2934_EB53A8B5-E125-4105-A919-A18C4EC4950B.mp4">
            <a:hlinkClick r:id="" action="ppaction://media"/>
            <a:extLst>
              <a:ext uri="{FF2B5EF4-FFF2-40B4-BE49-F238E27FC236}">
                <a16:creationId xmlns:a16="http://schemas.microsoft.com/office/drawing/2014/main" id="{D9AAB933-0AC1-211B-DD82-1BB56C9AF88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55383" y="1604625"/>
            <a:ext cx="6681233" cy="4571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602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809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B45F39-8C5F-EEB9-5657-AC1CA3381D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79714"/>
          </a:xfrm>
        </p:spPr>
        <p:txBody>
          <a:bodyPr/>
          <a:lstStyle/>
          <a:p>
            <a:r>
              <a:rPr lang="en-CN" dirty="0">
                <a:ea typeface="Yuanti SC" panose="02010600040101010101"/>
              </a:rPr>
              <a:t>完成用户实验 TASK 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ACC080-4CA4-255D-6584-E8D2F8710D77}"/>
              </a:ext>
            </a:extLst>
          </p:cNvPr>
          <p:cNvSpPr txBox="1"/>
          <p:nvPr/>
        </p:nvSpPr>
        <p:spPr>
          <a:xfrm>
            <a:off x="665667" y="1614480"/>
            <a:ext cx="108606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000" dirty="0">
                <a:latin typeface="Yuanti TC" panose="02010600040101010101" pitchFamily="2" charset="-120"/>
                <a:ea typeface="Yuanti TC" panose="02010600040101010101" pitchFamily="2" charset="-120"/>
              </a:rPr>
              <a:t>复用OrthoGaze的用户实验</a:t>
            </a:r>
            <a:r>
              <a:rPr lang="zh-CN" altLang="en-US" sz="2000" dirty="0">
                <a:latin typeface="Yuanti TC" panose="02010600040101010101" pitchFamily="2" charset="-120"/>
                <a:ea typeface="Yuanti TC" panose="02010600040101010101" pitchFamily="2" charset="-120"/>
              </a:rPr>
              <a:t> </a:t>
            </a:r>
            <a:r>
              <a:rPr lang="en-US" altLang="zh-CN" sz="2000" dirty="0">
                <a:latin typeface="Yuanti TC" panose="02010600040101010101" pitchFamily="2" charset="-120"/>
                <a:ea typeface="Yuanti TC" panose="02010600040101010101" pitchFamily="2" charset="-120"/>
              </a:rPr>
              <a:t>Task</a:t>
            </a:r>
            <a:r>
              <a:rPr lang="zh-CN" altLang="en-US" sz="2000" dirty="0">
                <a:latin typeface="Yuanti TC" panose="02010600040101010101" pitchFamily="2" charset="-120"/>
                <a:ea typeface="Yuanti TC" panose="02010600040101010101" pitchFamily="2" charset="-120"/>
              </a:rPr>
              <a:t> </a:t>
            </a:r>
            <a:r>
              <a:rPr lang="en-US" altLang="zh-CN" sz="2000" dirty="0">
                <a:latin typeface="Yuanti TC" panose="02010600040101010101" pitchFamily="2" charset="-120"/>
                <a:ea typeface="Yuanti TC" panose="02010600040101010101" pitchFamily="2" charset="-120"/>
              </a:rPr>
              <a:t>B</a:t>
            </a:r>
            <a:r>
              <a:rPr lang="zh-CN" altLang="en-US" sz="2000" dirty="0">
                <a:latin typeface="Yuanti TC" panose="02010600040101010101" pitchFamily="2" charset="-120"/>
                <a:ea typeface="Yuanti TC" panose="02010600040101010101" pitchFamily="2" charset="-120"/>
              </a:rPr>
              <a:t>：将对象从</a:t>
            </a:r>
            <a:r>
              <a:rPr lang="en-US" altLang="zh-CN" sz="2000" dirty="0">
                <a:latin typeface="Yuanti TC" panose="02010600040101010101" pitchFamily="2" charset="-120"/>
                <a:ea typeface="Yuanti TC" panose="02010600040101010101" pitchFamily="2" charset="-120"/>
              </a:rPr>
              <a:t>Start</a:t>
            </a:r>
            <a:r>
              <a:rPr lang="zh-CN" altLang="en-US" sz="2000" dirty="0">
                <a:latin typeface="Yuanti TC" panose="02010600040101010101" pitchFamily="2" charset="-120"/>
                <a:ea typeface="Yuanti TC" panose="02010600040101010101" pitchFamily="2" charset="-120"/>
              </a:rPr>
              <a:t> </a:t>
            </a:r>
            <a:r>
              <a:rPr lang="en-US" altLang="zh-CN" sz="2000" dirty="0">
                <a:latin typeface="Yuanti TC" panose="02010600040101010101" pitchFamily="2" charset="-120"/>
                <a:ea typeface="Yuanti TC" panose="02010600040101010101" pitchFamily="2" charset="-120"/>
              </a:rPr>
              <a:t>Position</a:t>
            </a:r>
            <a:r>
              <a:rPr lang="zh-CN" altLang="en-US" sz="2000" dirty="0">
                <a:latin typeface="Yuanti TC" panose="02010600040101010101" pitchFamily="2" charset="-120"/>
                <a:ea typeface="Yuanti TC" panose="02010600040101010101" pitchFamily="2" charset="-120"/>
              </a:rPr>
              <a:t>尽快移动到</a:t>
            </a:r>
            <a:r>
              <a:rPr lang="en-US" altLang="zh-CN" sz="2000" dirty="0">
                <a:latin typeface="Yuanti TC" panose="02010600040101010101" pitchFamily="2" charset="-120"/>
                <a:ea typeface="Yuanti TC" panose="02010600040101010101" pitchFamily="2" charset="-120"/>
              </a:rPr>
              <a:t>Target</a:t>
            </a:r>
            <a:r>
              <a:rPr lang="zh-CN" altLang="en-US" sz="2000" dirty="0">
                <a:latin typeface="Yuanti TC" panose="02010600040101010101" pitchFamily="2" charset="-120"/>
                <a:ea typeface="Yuanti TC" panose="02010600040101010101" pitchFamily="2" charset="-120"/>
              </a:rPr>
              <a:t> </a:t>
            </a:r>
            <a:r>
              <a:rPr lang="en-US" altLang="zh-CN" sz="2000" dirty="0">
                <a:latin typeface="Yuanti TC" panose="02010600040101010101" pitchFamily="2" charset="-120"/>
                <a:ea typeface="Yuanti TC" panose="02010600040101010101" pitchFamily="2" charset="-120"/>
              </a:rPr>
              <a:t>Position</a:t>
            </a:r>
            <a:r>
              <a:rPr lang="zh-CN" altLang="en-US" sz="2000" dirty="0">
                <a:latin typeface="Yuanti TC" panose="02010600040101010101" pitchFamily="2" charset="-120"/>
                <a:ea typeface="Yuanti TC" panose="02010600040101010101" pitchFamily="2" charset="-120"/>
              </a:rPr>
              <a:t>完成对接</a:t>
            </a:r>
            <a:endParaRPr lang="en-CN" sz="2000" dirty="0">
              <a:latin typeface="Yuanti TC" panose="02010600040101010101" pitchFamily="2" charset="-120"/>
              <a:ea typeface="Yuanti TC" panose="02010600040101010101" pitchFamily="2" charset="-12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7EB9B2D-F514-729D-5E62-817F606C46CD}"/>
              </a:ext>
            </a:extLst>
          </p:cNvPr>
          <p:cNvGrpSpPr/>
          <p:nvPr/>
        </p:nvGrpSpPr>
        <p:grpSpPr>
          <a:xfrm>
            <a:off x="2013483" y="2457524"/>
            <a:ext cx="8165034" cy="3404767"/>
            <a:chOff x="2165664" y="3372840"/>
            <a:chExt cx="7702841" cy="321203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BBCBA6F-61E8-82E0-C8E8-57A6106DF89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65664" y="3372840"/>
              <a:ext cx="2999189" cy="3212035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B0C12E1-5673-2976-7053-932E7B64D93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62024" y="3372840"/>
              <a:ext cx="4606481" cy="321203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257802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B45F39-8C5F-EEB9-5657-AC1CA3381D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79714"/>
          </a:xfrm>
        </p:spPr>
        <p:txBody>
          <a:bodyPr/>
          <a:lstStyle/>
          <a:p>
            <a:r>
              <a:rPr lang="en-CN" dirty="0">
                <a:ea typeface="Yuanti SC" panose="02010600040101010101"/>
              </a:rPr>
              <a:t>完成用户实验 TASK 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ACC080-4CA4-255D-6584-E8D2F8710D77}"/>
              </a:ext>
            </a:extLst>
          </p:cNvPr>
          <p:cNvSpPr txBox="1"/>
          <p:nvPr/>
        </p:nvSpPr>
        <p:spPr>
          <a:xfrm>
            <a:off x="665666" y="1206978"/>
            <a:ext cx="108606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000" dirty="0">
                <a:latin typeface="Yuanti TC" panose="02010600040101010101" pitchFamily="2" charset="-120"/>
                <a:ea typeface="Yuanti TC" panose="02010600040101010101" pitchFamily="2" charset="-120"/>
              </a:rPr>
              <a:t>复用OrthoGaze的用户实验</a:t>
            </a:r>
            <a:r>
              <a:rPr lang="zh-CN" altLang="en-US" sz="2000" dirty="0">
                <a:latin typeface="Yuanti TC" panose="02010600040101010101" pitchFamily="2" charset="-120"/>
                <a:ea typeface="Yuanti TC" panose="02010600040101010101" pitchFamily="2" charset="-120"/>
              </a:rPr>
              <a:t> </a:t>
            </a:r>
            <a:r>
              <a:rPr lang="en-US" altLang="zh-CN" sz="2000" dirty="0">
                <a:latin typeface="Yuanti TC" panose="02010600040101010101" pitchFamily="2" charset="-120"/>
                <a:ea typeface="Yuanti TC" panose="02010600040101010101" pitchFamily="2" charset="-120"/>
              </a:rPr>
              <a:t>Task</a:t>
            </a:r>
            <a:r>
              <a:rPr lang="zh-CN" altLang="en-US" sz="2000" dirty="0">
                <a:latin typeface="Yuanti TC" panose="02010600040101010101" pitchFamily="2" charset="-120"/>
                <a:ea typeface="Yuanti TC" panose="02010600040101010101" pitchFamily="2" charset="-120"/>
              </a:rPr>
              <a:t> </a:t>
            </a:r>
            <a:r>
              <a:rPr lang="en-US" altLang="zh-CN" sz="2000" dirty="0">
                <a:latin typeface="Yuanti TC" panose="02010600040101010101" pitchFamily="2" charset="-120"/>
                <a:ea typeface="Yuanti TC" panose="02010600040101010101" pitchFamily="2" charset="-120"/>
              </a:rPr>
              <a:t>B</a:t>
            </a:r>
            <a:r>
              <a:rPr lang="zh-CN" altLang="en-US" sz="2000" dirty="0">
                <a:latin typeface="Yuanti TC" panose="02010600040101010101" pitchFamily="2" charset="-120"/>
                <a:ea typeface="Yuanti TC" panose="02010600040101010101" pitchFamily="2" charset="-120"/>
              </a:rPr>
              <a:t>：将对象从</a:t>
            </a:r>
            <a:r>
              <a:rPr lang="en-US" altLang="zh-CN" sz="2000" dirty="0">
                <a:latin typeface="Yuanti TC" panose="02010600040101010101" pitchFamily="2" charset="-120"/>
                <a:ea typeface="Yuanti TC" panose="02010600040101010101" pitchFamily="2" charset="-120"/>
              </a:rPr>
              <a:t>Start</a:t>
            </a:r>
            <a:r>
              <a:rPr lang="zh-CN" altLang="en-US" sz="2000" dirty="0">
                <a:latin typeface="Yuanti TC" panose="02010600040101010101" pitchFamily="2" charset="-120"/>
                <a:ea typeface="Yuanti TC" panose="02010600040101010101" pitchFamily="2" charset="-120"/>
              </a:rPr>
              <a:t> </a:t>
            </a:r>
            <a:r>
              <a:rPr lang="en-US" altLang="zh-CN" sz="2000" dirty="0">
                <a:latin typeface="Yuanti TC" panose="02010600040101010101" pitchFamily="2" charset="-120"/>
                <a:ea typeface="Yuanti TC" panose="02010600040101010101" pitchFamily="2" charset="-120"/>
              </a:rPr>
              <a:t>Position</a:t>
            </a:r>
            <a:r>
              <a:rPr lang="zh-CN" altLang="en-US" sz="2000" dirty="0">
                <a:latin typeface="Yuanti TC" panose="02010600040101010101" pitchFamily="2" charset="-120"/>
                <a:ea typeface="Yuanti TC" panose="02010600040101010101" pitchFamily="2" charset="-120"/>
              </a:rPr>
              <a:t>尽快移动到</a:t>
            </a:r>
            <a:r>
              <a:rPr lang="en-US" altLang="zh-CN" sz="2000" dirty="0">
                <a:latin typeface="Yuanti TC" panose="02010600040101010101" pitchFamily="2" charset="-120"/>
                <a:ea typeface="Yuanti TC" panose="02010600040101010101" pitchFamily="2" charset="-120"/>
              </a:rPr>
              <a:t>Target</a:t>
            </a:r>
            <a:r>
              <a:rPr lang="zh-CN" altLang="en-US" sz="2000" dirty="0">
                <a:latin typeface="Yuanti TC" panose="02010600040101010101" pitchFamily="2" charset="-120"/>
                <a:ea typeface="Yuanti TC" panose="02010600040101010101" pitchFamily="2" charset="-120"/>
              </a:rPr>
              <a:t> </a:t>
            </a:r>
            <a:r>
              <a:rPr lang="en-US" altLang="zh-CN" sz="2000" dirty="0">
                <a:latin typeface="Yuanti TC" panose="02010600040101010101" pitchFamily="2" charset="-120"/>
                <a:ea typeface="Yuanti TC" panose="02010600040101010101" pitchFamily="2" charset="-120"/>
              </a:rPr>
              <a:t>Position</a:t>
            </a:r>
            <a:r>
              <a:rPr lang="zh-CN" altLang="en-US" sz="2000" dirty="0">
                <a:latin typeface="Yuanti TC" panose="02010600040101010101" pitchFamily="2" charset="-120"/>
                <a:ea typeface="Yuanti TC" panose="02010600040101010101" pitchFamily="2" charset="-120"/>
              </a:rPr>
              <a:t>完成对接</a:t>
            </a:r>
            <a:endParaRPr lang="en-CN" sz="2000" dirty="0">
              <a:latin typeface="Yuanti TC" panose="02010600040101010101" pitchFamily="2" charset="-120"/>
              <a:ea typeface="Yuanti TC" panose="02010600040101010101" pitchFamily="2" charset="-120"/>
            </a:endParaRPr>
          </a:p>
        </p:txBody>
      </p:sp>
      <p:graphicFrame>
        <p:nvGraphicFramePr>
          <p:cNvPr id="8" name="Table 9">
            <a:extLst>
              <a:ext uri="{FF2B5EF4-FFF2-40B4-BE49-F238E27FC236}">
                <a16:creationId xmlns:a16="http://schemas.microsoft.com/office/drawing/2014/main" id="{298311E0-C75C-CEB3-37A3-1F0AB33C3D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4542561"/>
              </p:ext>
            </p:extLst>
          </p:nvPr>
        </p:nvGraphicFramePr>
        <p:xfrm>
          <a:off x="598712" y="1725494"/>
          <a:ext cx="10994572" cy="482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8643">
                  <a:extLst>
                    <a:ext uri="{9D8B030D-6E8A-4147-A177-3AD203B41FA5}">
                      <a16:colId xmlns:a16="http://schemas.microsoft.com/office/drawing/2014/main" val="1327640980"/>
                    </a:ext>
                  </a:extLst>
                </a:gridCol>
                <a:gridCol w="2748643">
                  <a:extLst>
                    <a:ext uri="{9D8B030D-6E8A-4147-A177-3AD203B41FA5}">
                      <a16:colId xmlns:a16="http://schemas.microsoft.com/office/drawing/2014/main" val="2668816229"/>
                    </a:ext>
                  </a:extLst>
                </a:gridCol>
                <a:gridCol w="2748643">
                  <a:extLst>
                    <a:ext uri="{9D8B030D-6E8A-4147-A177-3AD203B41FA5}">
                      <a16:colId xmlns:a16="http://schemas.microsoft.com/office/drawing/2014/main" val="2229332285"/>
                    </a:ext>
                  </a:extLst>
                </a:gridCol>
                <a:gridCol w="2748643">
                  <a:extLst>
                    <a:ext uri="{9D8B030D-6E8A-4147-A177-3AD203B41FA5}">
                      <a16:colId xmlns:a16="http://schemas.microsoft.com/office/drawing/2014/main" val="39808413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CN" dirty="0"/>
                        <a:t>参试者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dirty="0"/>
                        <a:t>来源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dirty="0"/>
                        <a:t>计算凝视驻留时间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dirty="0"/>
                        <a:t>不计算凝视驻留时间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30340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N" dirty="0"/>
                        <a:t>男</a:t>
                      </a:r>
                      <a:r>
                        <a:rPr lang="zh-CN" altLang="en-US" dirty="0"/>
                        <a:t>，</a:t>
                      </a:r>
                      <a:r>
                        <a:rPr lang="en-US" altLang="zh-CN" dirty="0"/>
                        <a:t>22</a:t>
                      </a:r>
                      <a:r>
                        <a:rPr lang="zh-CN" altLang="en-US" dirty="0"/>
                        <a:t>岁，用过</a:t>
                      </a:r>
                      <a:r>
                        <a:rPr lang="en-US" altLang="zh-CN" dirty="0"/>
                        <a:t>VR</a:t>
                      </a:r>
                      <a:endParaRPr lang="en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dirty="0"/>
                        <a:t>北航计算机学院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8.72s</a:t>
                      </a:r>
                      <a:endParaRPr lang="en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7.72s</a:t>
                      </a:r>
                      <a:endParaRPr lang="en-C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84674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N" dirty="0"/>
                        <a:t>男</a:t>
                      </a:r>
                      <a:r>
                        <a:rPr lang="zh-CN" altLang="en-US" dirty="0"/>
                        <a:t>，</a:t>
                      </a:r>
                      <a:r>
                        <a:rPr lang="en-US" altLang="zh-CN" dirty="0"/>
                        <a:t>21</a:t>
                      </a:r>
                      <a:r>
                        <a:rPr lang="zh-CN" altLang="en-US" dirty="0"/>
                        <a:t>岁，熟练</a:t>
                      </a:r>
                      <a:r>
                        <a:rPr lang="en-US" altLang="zh-CN" dirty="0"/>
                        <a:t>VR</a:t>
                      </a:r>
                      <a:endParaRPr lang="en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dirty="0"/>
                        <a:t>北航计算机学院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8.11s</a:t>
                      </a:r>
                      <a:endParaRPr lang="en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7.11s</a:t>
                      </a:r>
                      <a:endParaRPr lang="en-C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05289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N" dirty="0"/>
                        <a:t>男</a:t>
                      </a:r>
                      <a:r>
                        <a:rPr lang="zh-CN" altLang="en-US" dirty="0"/>
                        <a:t>，</a:t>
                      </a:r>
                      <a:r>
                        <a:rPr lang="en-US" altLang="zh-CN" dirty="0"/>
                        <a:t>22</a:t>
                      </a:r>
                      <a:r>
                        <a:rPr lang="zh-CN" altLang="en-US" dirty="0"/>
                        <a:t>岁，用过</a:t>
                      </a:r>
                      <a:r>
                        <a:rPr lang="en-US" altLang="zh-CN" dirty="0"/>
                        <a:t>VR</a:t>
                      </a:r>
                      <a:endParaRPr lang="en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dirty="0"/>
                        <a:t>滑铁卢大学计算机学院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9.19s</a:t>
                      </a:r>
                      <a:endParaRPr lang="en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8.19s</a:t>
                      </a:r>
                      <a:endParaRPr lang="en-C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16485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N" dirty="0"/>
                        <a:t>男</a:t>
                      </a:r>
                      <a:r>
                        <a:rPr lang="zh-CN" altLang="en-US" dirty="0"/>
                        <a:t>，</a:t>
                      </a:r>
                      <a:r>
                        <a:rPr lang="en-US" altLang="zh-CN" dirty="0"/>
                        <a:t>24</a:t>
                      </a:r>
                      <a:r>
                        <a:rPr lang="zh-CN" altLang="en-US" dirty="0"/>
                        <a:t>岁，没有</a:t>
                      </a:r>
                      <a:r>
                        <a:rPr lang="en-US" altLang="zh-CN" dirty="0"/>
                        <a:t>VR</a:t>
                      </a:r>
                      <a:r>
                        <a:rPr lang="zh-CN" altLang="en-US" dirty="0"/>
                        <a:t>经验</a:t>
                      </a:r>
                      <a:endParaRPr lang="en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dirty="0"/>
                        <a:t>北航软件学院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12.50s</a:t>
                      </a:r>
                      <a:endParaRPr lang="en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11.50s</a:t>
                      </a:r>
                      <a:endParaRPr lang="en-C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9543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N" dirty="0"/>
                        <a:t>男</a:t>
                      </a:r>
                      <a:r>
                        <a:rPr lang="zh-CN" altLang="en-US" dirty="0"/>
                        <a:t>，</a:t>
                      </a:r>
                      <a:r>
                        <a:rPr lang="en-US" altLang="zh-CN" dirty="0"/>
                        <a:t>38</a:t>
                      </a:r>
                      <a:r>
                        <a:rPr lang="zh-CN" altLang="en-US" dirty="0"/>
                        <a:t>岁，熟练</a:t>
                      </a:r>
                      <a:r>
                        <a:rPr lang="en-US" altLang="zh-CN" dirty="0"/>
                        <a:t>VR</a:t>
                      </a:r>
                      <a:endParaRPr lang="en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dirty="0"/>
                        <a:t>滑铁卢大学计算机学院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8.44s</a:t>
                      </a:r>
                      <a:endParaRPr lang="en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7.44s</a:t>
                      </a:r>
                      <a:endParaRPr lang="en-C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0708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N" dirty="0"/>
                        <a:t>女</a:t>
                      </a:r>
                      <a:r>
                        <a:rPr lang="zh-CN" altLang="en-US" dirty="0"/>
                        <a:t>，</a:t>
                      </a:r>
                      <a:r>
                        <a:rPr lang="en-US" altLang="zh-CN" dirty="0"/>
                        <a:t>22</a:t>
                      </a:r>
                      <a:r>
                        <a:rPr lang="zh-CN" altLang="en-US" dirty="0"/>
                        <a:t>岁，没有</a:t>
                      </a:r>
                      <a:r>
                        <a:rPr lang="en-US" altLang="zh-CN" dirty="0"/>
                        <a:t>VR</a:t>
                      </a:r>
                      <a:r>
                        <a:rPr lang="zh-CN" altLang="en-US" dirty="0"/>
                        <a:t>经验</a:t>
                      </a:r>
                      <a:endParaRPr lang="en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dirty="0"/>
                        <a:t>北航外国语学院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11.98s</a:t>
                      </a:r>
                      <a:endParaRPr lang="en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10.98s</a:t>
                      </a:r>
                      <a:endParaRPr lang="en-C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65056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N" dirty="0"/>
                        <a:t>女</a:t>
                      </a:r>
                      <a:r>
                        <a:rPr lang="zh-CN" altLang="en-US" dirty="0"/>
                        <a:t>，</a:t>
                      </a:r>
                      <a:r>
                        <a:rPr lang="en-US" altLang="zh-CN" dirty="0"/>
                        <a:t>20</a:t>
                      </a:r>
                      <a:r>
                        <a:rPr lang="zh-CN" altLang="en-US" dirty="0"/>
                        <a:t>岁，没有</a:t>
                      </a:r>
                      <a:r>
                        <a:rPr lang="en-US" altLang="zh-CN" dirty="0"/>
                        <a:t>VR</a:t>
                      </a:r>
                      <a:r>
                        <a:rPr lang="zh-CN" altLang="en-US" dirty="0"/>
                        <a:t>经验</a:t>
                      </a:r>
                      <a:endParaRPr lang="en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dirty="0"/>
                        <a:t>北航经济管理学院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14.51s</a:t>
                      </a:r>
                      <a:endParaRPr lang="en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13.41s</a:t>
                      </a:r>
                      <a:endParaRPr lang="en-C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72231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N" dirty="0"/>
                        <a:t>女</a:t>
                      </a:r>
                      <a:r>
                        <a:rPr lang="zh-CN" altLang="en-US" dirty="0"/>
                        <a:t>，</a:t>
                      </a:r>
                      <a:r>
                        <a:rPr lang="en-US" altLang="zh-CN" dirty="0"/>
                        <a:t>27</a:t>
                      </a:r>
                      <a:r>
                        <a:rPr lang="zh-CN" altLang="en-US" dirty="0"/>
                        <a:t>岁，熟练</a:t>
                      </a:r>
                      <a:r>
                        <a:rPr lang="en-US" altLang="zh-CN" dirty="0"/>
                        <a:t>VR</a:t>
                      </a:r>
                      <a:endParaRPr lang="en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dirty="0"/>
                        <a:t>多伦多大学计算机学院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8.99s</a:t>
                      </a:r>
                      <a:endParaRPr lang="en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7.99s</a:t>
                      </a:r>
                      <a:endParaRPr lang="en-C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82843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N" dirty="0"/>
                        <a:t>女</a:t>
                      </a:r>
                      <a:r>
                        <a:rPr lang="zh-CN" altLang="en-US" dirty="0"/>
                        <a:t>，</a:t>
                      </a:r>
                      <a:r>
                        <a:rPr lang="en-US" altLang="zh-CN" dirty="0"/>
                        <a:t>21</a:t>
                      </a:r>
                      <a:r>
                        <a:rPr lang="zh-CN" altLang="en-US" dirty="0"/>
                        <a:t>岁，用过</a:t>
                      </a:r>
                      <a:r>
                        <a:rPr lang="en-US" altLang="zh-CN" dirty="0"/>
                        <a:t>VR</a:t>
                      </a:r>
                      <a:endParaRPr lang="en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dirty="0"/>
                        <a:t>滑铁卢大学计算机学院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9.08s</a:t>
                      </a:r>
                      <a:endParaRPr lang="en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8.08s</a:t>
                      </a:r>
                      <a:endParaRPr lang="en-C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3032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N" dirty="0"/>
                        <a:t>女</a:t>
                      </a:r>
                      <a:r>
                        <a:rPr lang="zh-CN" altLang="en-US" dirty="0"/>
                        <a:t>，</a:t>
                      </a:r>
                      <a:r>
                        <a:rPr lang="en-US" altLang="zh-CN" dirty="0"/>
                        <a:t>21</a:t>
                      </a:r>
                      <a:r>
                        <a:rPr lang="zh-CN" altLang="en-US" dirty="0"/>
                        <a:t>岁，用过</a:t>
                      </a:r>
                      <a:r>
                        <a:rPr lang="en-US" altLang="zh-CN" dirty="0"/>
                        <a:t>VR</a:t>
                      </a:r>
                      <a:endParaRPr lang="en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dirty="0"/>
                        <a:t>多伦多大学计算机学院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10.27s</a:t>
                      </a:r>
                      <a:endParaRPr lang="en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9.27s</a:t>
                      </a:r>
                      <a:endParaRPr lang="en-C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08243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N" dirty="0"/>
                        <a:t>我们的方法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10.18s (38% faster)</a:t>
                      </a:r>
                      <a:endParaRPr lang="en-CN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9.18s (28% faster)</a:t>
                      </a:r>
                      <a:endParaRPr lang="en-CN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36034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  <a:r>
                        <a:rPr lang="en-CN" dirty="0"/>
                        <a:t>aseline (OrthoGaze)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N" dirty="0"/>
                        <a:t>16.37s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N" dirty="0"/>
                        <a:t>12.69s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68075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057514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B45F39-8C5F-EEB9-5657-AC1CA3381D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79714"/>
          </a:xfrm>
        </p:spPr>
        <p:txBody>
          <a:bodyPr/>
          <a:lstStyle/>
          <a:p>
            <a:r>
              <a:rPr lang="en-CN" dirty="0">
                <a:ea typeface="Yuanti SC" panose="02010600040101010101"/>
              </a:rPr>
              <a:t>下周计划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78F918B-7C02-A8E5-8D76-0C46C16440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1974853"/>
            <a:ext cx="7729728" cy="3101983"/>
          </a:xfrm>
        </p:spPr>
        <p:txBody>
          <a:bodyPr>
            <a:normAutofit/>
          </a:bodyPr>
          <a:lstStyle/>
          <a:p>
            <a:r>
              <a:rPr lang="en-CN" sz="2400" dirty="0">
                <a:latin typeface="Yuanti TC" panose="02010600040101010101" pitchFamily="2" charset="-120"/>
                <a:ea typeface="Yuanti SC" panose="02010600040101010101"/>
                <a:cs typeface="Times New Roman" panose="02020603050405020304" pitchFamily="18" charset="0"/>
              </a:rPr>
              <a:t>继续开展User</a:t>
            </a:r>
            <a:r>
              <a:rPr lang="zh-CN" altLang="en-US" sz="2400" dirty="0">
                <a:latin typeface="Yuanti TC" panose="02010600040101010101" pitchFamily="2" charset="-120"/>
                <a:ea typeface="Yuanti SC" panose="02010600040101010101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Yuanti TC" panose="02010600040101010101" pitchFamily="2" charset="-120"/>
                <a:ea typeface="Yuanti SC" panose="02010600040101010101"/>
                <a:cs typeface="Times New Roman" panose="02020603050405020304" pitchFamily="18" charset="0"/>
              </a:rPr>
              <a:t>Study</a:t>
            </a:r>
            <a:r>
              <a:rPr lang="zh-CN" altLang="en-US" sz="2400" dirty="0">
                <a:latin typeface="Yuanti TC" panose="02010600040101010101" pitchFamily="2" charset="-120"/>
                <a:ea typeface="Yuanti SC" panose="02010600040101010101"/>
                <a:cs typeface="Times New Roman" panose="02020603050405020304" pitchFamily="18" charset="0"/>
              </a:rPr>
              <a:t>，完成全部</a:t>
            </a:r>
            <a:r>
              <a:rPr lang="en-US" altLang="zh-CN" sz="2400" dirty="0">
                <a:latin typeface="Yuanti TC" panose="02010600040101010101" pitchFamily="2" charset="-120"/>
                <a:ea typeface="Yuanti SC" panose="02010600040101010101"/>
                <a:cs typeface="Times New Roman" panose="02020603050405020304" pitchFamily="18" charset="0"/>
              </a:rPr>
              <a:t>Task</a:t>
            </a:r>
          </a:p>
          <a:p>
            <a:r>
              <a:rPr lang="zh-CN" altLang="en-US" sz="2400" dirty="0">
                <a:latin typeface="Yuanti TC" panose="02010600040101010101" pitchFamily="2" charset="-120"/>
                <a:ea typeface="Yuanti SC" panose="02010600040101010101"/>
                <a:cs typeface="Times New Roman" panose="02020603050405020304" pitchFamily="18" charset="0"/>
              </a:rPr>
              <a:t>写论文</a:t>
            </a:r>
            <a:endParaRPr lang="en-CN" sz="2400" dirty="0">
              <a:latin typeface="Yuanti TC" panose="02010600040101010101" pitchFamily="2" charset="-120"/>
              <a:ea typeface="Yuanti SC" panose="02010600040101010101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39162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87B78-80A9-2460-A488-93C3714BC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组会内容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BD6839-473B-3E14-833A-C8D1F95E15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>
                <a:latin typeface="Yuanti TC" panose="02010600040101010101" pitchFamily="2" charset="-120"/>
                <a:ea typeface="Yuanti SC" panose="02010600040101010101"/>
                <a:cs typeface="Times New Roman" panose="02020603050405020304" pitchFamily="18" charset="0"/>
              </a:rPr>
              <a:t>完善</a:t>
            </a:r>
            <a:r>
              <a:rPr lang="en-US" altLang="zh-CN" sz="2400" dirty="0">
                <a:latin typeface="Yuanti TC" panose="02010600040101010101" pitchFamily="2" charset="-120"/>
                <a:ea typeface="Yuanti SC" panose="02010600040101010101"/>
                <a:cs typeface="Times New Roman" panose="02020603050405020304" pitchFamily="18" charset="0"/>
              </a:rPr>
              <a:t>Pilot</a:t>
            </a:r>
            <a:r>
              <a:rPr lang="zh-CN" altLang="en-US" sz="2400" dirty="0">
                <a:latin typeface="Yuanti TC" panose="02010600040101010101" pitchFamily="2" charset="-120"/>
                <a:ea typeface="Yuanti SC" panose="02010600040101010101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Yuanti TC" panose="02010600040101010101" pitchFamily="2" charset="-120"/>
                <a:ea typeface="Yuanti SC" panose="02010600040101010101"/>
                <a:cs typeface="Times New Roman" panose="02020603050405020304" pitchFamily="18" charset="0"/>
              </a:rPr>
              <a:t>Study</a:t>
            </a:r>
          </a:p>
          <a:p>
            <a:r>
              <a:rPr lang="zh-CN" altLang="en-US" sz="2400" dirty="0">
                <a:latin typeface="Yuanti TC" panose="02010600040101010101" pitchFamily="2" charset="-120"/>
                <a:ea typeface="Yuanti SC" panose="02010600040101010101"/>
                <a:cs typeface="Times New Roman" panose="02020603050405020304" pitchFamily="18" charset="0"/>
              </a:rPr>
              <a:t>完成眼动交互系统开发</a:t>
            </a:r>
            <a:endParaRPr lang="en-US" altLang="zh-CN" sz="2400" dirty="0">
              <a:latin typeface="Yuanti TC" panose="02010600040101010101" pitchFamily="2" charset="-120"/>
              <a:ea typeface="Yuanti SC" panose="02010600040101010101"/>
              <a:cs typeface="Times New Roman" panose="02020603050405020304" pitchFamily="18" charset="0"/>
            </a:endParaRPr>
          </a:p>
          <a:p>
            <a:r>
              <a:rPr lang="zh-CN" altLang="en-US" sz="2400" dirty="0">
                <a:latin typeface="Yuanti TC" panose="02010600040101010101" pitchFamily="2" charset="-120"/>
                <a:ea typeface="Yuanti SC" panose="02010600040101010101"/>
                <a:cs typeface="Times New Roman" panose="02020603050405020304" pitchFamily="18" charset="0"/>
              </a:rPr>
              <a:t>用户实验</a:t>
            </a:r>
            <a:r>
              <a:rPr lang="en-US" altLang="zh-CN" sz="2400" dirty="0">
                <a:latin typeface="Yuanti TC" panose="02010600040101010101" pitchFamily="2" charset="-120"/>
                <a:ea typeface="Yuanti SC" panose="02010600040101010101"/>
                <a:cs typeface="Times New Roman" panose="02020603050405020304" pitchFamily="18" charset="0"/>
              </a:rPr>
              <a:t> Task 1</a:t>
            </a:r>
          </a:p>
          <a:p>
            <a:r>
              <a:rPr lang="zh-CN" altLang="en-US" sz="2400" dirty="0">
                <a:latin typeface="Yuanti TC" panose="02010600040101010101" pitchFamily="2" charset="-120"/>
                <a:ea typeface="Yuanti SC" panose="02010600040101010101"/>
                <a:cs typeface="Times New Roman" panose="02020603050405020304" pitchFamily="18" charset="0"/>
              </a:rPr>
              <a:t>下周计划</a:t>
            </a:r>
            <a:endParaRPr lang="en-CN" sz="2400" dirty="0">
              <a:latin typeface="Yuanti TC" panose="02010600040101010101" pitchFamily="2" charset="-120"/>
              <a:ea typeface="Yuanti SC" panose="02010600040101010101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17216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B45F39-8C5F-EEB9-5657-AC1CA3381D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79714"/>
          </a:xfrm>
        </p:spPr>
        <p:txBody>
          <a:bodyPr/>
          <a:lstStyle/>
          <a:p>
            <a:r>
              <a:rPr lang="zh-CN" altLang="en-US" dirty="0">
                <a:ea typeface="Yuanti SC" panose="02010600040101010101"/>
              </a:rPr>
              <a:t>完善</a:t>
            </a:r>
            <a:r>
              <a:rPr lang="en-US" altLang="zh-CN" dirty="0">
                <a:ea typeface="Yuanti SC" panose="02010600040101010101"/>
              </a:rPr>
              <a:t>Pilot Study</a:t>
            </a:r>
            <a:endParaRPr lang="en-CN" dirty="0">
              <a:ea typeface="Yuanti SC" panose="02010600040101010101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5F1117C-E837-F1C4-66C9-544464DBAF20}"/>
              </a:ext>
            </a:extLst>
          </p:cNvPr>
          <p:cNvSpPr txBox="1"/>
          <p:nvPr/>
        </p:nvSpPr>
        <p:spPr>
          <a:xfrm>
            <a:off x="757646" y="1619794"/>
            <a:ext cx="858665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ea typeface="Yuanti SC" panose="02010600040101010101"/>
              </a:rPr>
              <a:t>Pilot Study</a:t>
            </a:r>
            <a:r>
              <a:rPr lang="zh-CN" altLang="en-US" sz="2400" dirty="0">
                <a:ea typeface="Yuanti SC" panose="02010600040101010101"/>
              </a:rPr>
              <a:t>：单眼眨眼 </a:t>
            </a:r>
            <a:r>
              <a:rPr lang="en-US" altLang="zh-CN" sz="2400" dirty="0">
                <a:ea typeface="Yuanti SC" panose="02010600040101010101"/>
              </a:rPr>
              <a:t>or </a:t>
            </a:r>
            <a:r>
              <a:rPr lang="zh-CN" altLang="en-US" sz="2400" dirty="0">
                <a:ea typeface="Yuanti SC" panose="02010600040101010101"/>
              </a:rPr>
              <a:t>快速两次眨眼，哪种确认信号较好？</a:t>
            </a:r>
            <a:endParaRPr lang="en-US" altLang="zh-CN" sz="2400" dirty="0">
              <a:ea typeface="Yuanti SC" panose="02010600040101010101"/>
            </a:endParaRPr>
          </a:p>
          <a:p>
            <a:endParaRPr lang="en-US" altLang="zh-CN" sz="2400" dirty="0">
              <a:ea typeface="Yuanti SC" panose="02010600040101010101"/>
            </a:endParaRPr>
          </a:p>
          <a:p>
            <a:endParaRPr lang="en-US" altLang="zh-CN" sz="2400" dirty="0">
              <a:ea typeface="Yuanti SC" panose="02010600040101010101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ea typeface="Yuanti SC" panose="02010600040101010101"/>
              </a:rPr>
              <a:t>招募参试者</a:t>
            </a:r>
            <a:r>
              <a:rPr lang="en-US" altLang="zh-CN" sz="2400" dirty="0">
                <a:ea typeface="Yuanti SC" panose="02010600040101010101"/>
              </a:rPr>
              <a:t>6</a:t>
            </a:r>
            <a:r>
              <a:rPr lang="zh-CN" altLang="en-US" sz="2400" dirty="0">
                <a:ea typeface="Yuanti SC" panose="02010600040101010101"/>
              </a:rPr>
              <a:t>名（</a:t>
            </a:r>
            <a:r>
              <a:rPr lang="en-US" altLang="zh-CN" sz="2400" dirty="0">
                <a:ea typeface="Yuanti SC" panose="02010600040101010101"/>
              </a:rPr>
              <a:t>3</a:t>
            </a:r>
            <a:r>
              <a:rPr lang="zh-CN" altLang="en-US" sz="2400" dirty="0">
                <a:ea typeface="Yuanti SC" panose="02010600040101010101"/>
              </a:rPr>
              <a:t>男 </a:t>
            </a:r>
            <a:r>
              <a:rPr lang="en-US" altLang="zh-CN" sz="2400" dirty="0">
                <a:ea typeface="Yuanti SC" panose="02010600040101010101"/>
              </a:rPr>
              <a:t>+</a:t>
            </a:r>
            <a:r>
              <a:rPr lang="zh-CN" altLang="en-US" sz="2400" dirty="0">
                <a:ea typeface="Yuanti SC" panose="02010600040101010101"/>
              </a:rPr>
              <a:t> </a:t>
            </a:r>
            <a:r>
              <a:rPr lang="en-US" altLang="zh-CN" sz="2400" dirty="0">
                <a:ea typeface="Yuanti SC" panose="02010600040101010101"/>
              </a:rPr>
              <a:t>3</a:t>
            </a:r>
            <a:r>
              <a:rPr lang="zh-CN" altLang="en-US" sz="2400" dirty="0">
                <a:ea typeface="Yuanti SC" panose="02010600040101010101"/>
              </a:rPr>
              <a:t>女）</a:t>
            </a:r>
            <a:endParaRPr lang="en-US" altLang="zh-CN" sz="2400" dirty="0">
              <a:ea typeface="Yuanti SC" panose="02010600040101010101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ea typeface="Yuanti SC" panose="02010600040101010101"/>
              </a:rPr>
              <a:t>每名参试者将在实验开始前填写第一个问卷</a:t>
            </a:r>
            <a:endParaRPr lang="en-US" altLang="zh-CN" sz="2400" dirty="0">
              <a:ea typeface="Yuanti SC" panose="02010600040101010101"/>
            </a:endParaRPr>
          </a:p>
          <a:p>
            <a:endParaRPr lang="en-US" altLang="zh-CN" sz="2400" dirty="0">
              <a:ea typeface="Yuanti SC" panose="02010600040101010101"/>
            </a:endParaRPr>
          </a:p>
          <a:p>
            <a:endParaRPr lang="zh-CN" altLang="en-US" sz="2400" dirty="0">
              <a:ea typeface="Yuanti SC" panose="02010600040101010101"/>
            </a:endParaRPr>
          </a:p>
        </p:txBody>
      </p:sp>
      <p:graphicFrame>
        <p:nvGraphicFramePr>
          <p:cNvPr id="7" name="表格 7">
            <a:extLst>
              <a:ext uri="{FF2B5EF4-FFF2-40B4-BE49-F238E27FC236}">
                <a16:creationId xmlns:a16="http://schemas.microsoft.com/office/drawing/2014/main" id="{CE792B52-AAD7-9389-BB00-52A413D7B0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4856120"/>
              </p:ext>
            </p:extLst>
          </p:nvPr>
        </p:nvGraphicFramePr>
        <p:xfrm>
          <a:off x="315685" y="4072841"/>
          <a:ext cx="11560630" cy="1285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12126">
                  <a:extLst>
                    <a:ext uri="{9D8B030D-6E8A-4147-A177-3AD203B41FA5}">
                      <a16:colId xmlns:a16="http://schemas.microsoft.com/office/drawing/2014/main" val="1709853551"/>
                    </a:ext>
                  </a:extLst>
                </a:gridCol>
                <a:gridCol w="2312126">
                  <a:extLst>
                    <a:ext uri="{9D8B030D-6E8A-4147-A177-3AD203B41FA5}">
                      <a16:colId xmlns:a16="http://schemas.microsoft.com/office/drawing/2014/main" val="3185618682"/>
                    </a:ext>
                  </a:extLst>
                </a:gridCol>
                <a:gridCol w="2312126">
                  <a:extLst>
                    <a:ext uri="{9D8B030D-6E8A-4147-A177-3AD203B41FA5}">
                      <a16:colId xmlns:a16="http://schemas.microsoft.com/office/drawing/2014/main" val="1333655729"/>
                    </a:ext>
                  </a:extLst>
                </a:gridCol>
                <a:gridCol w="2312126">
                  <a:extLst>
                    <a:ext uri="{9D8B030D-6E8A-4147-A177-3AD203B41FA5}">
                      <a16:colId xmlns:a16="http://schemas.microsoft.com/office/drawing/2014/main" val="2523576411"/>
                    </a:ext>
                  </a:extLst>
                </a:gridCol>
                <a:gridCol w="2312126">
                  <a:extLst>
                    <a:ext uri="{9D8B030D-6E8A-4147-A177-3AD203B41FA5}">
                      <a16:colId xmlns:a16="http://schemas.microsoft.com/office/drawing/2014/main" val="25807384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性别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来源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年龄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VR</a:t>
                      </a:r>
                      <a:r>
                        <a:rPr lang="zh-CN" altLang="en-US" dirty="0"/>
                        <a:t>使用经验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能否自然地单眼眨眼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260412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Boolean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String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Integer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Enum {</a:t>
                      </a:r>
                      <a:r>
                        <a:rPr lang="zh-CN" altLang="en-US" dirty="0"/>
                        <a:t>从未用过，用过但不太熟悉，非常熟悉</a:t>
                      </a:r>
                      <a:r>
                        <a:rPr lang="en-US" altLang="zh-CN" dirty="0"/>
                        <a:t>}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Boolean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916751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694552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B45F39-8C5F-EEB9-5657-AC1CA3381D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79714"/>
          </a:xfrm>
        </p:spPr>
        <p:txBody>
          <a:bodyPr/>
          <a:lstStyle/>
          <a:p>
            <a:r>
              <a:rPr lang="zh-CN" altLang="en-US" dirty="0">
                <a:ea typeface="Yuanti SC" panose="02010600040101010101"/>
              </a:rPr>
              <a:t>完善</a:t>
            </a:r>
            <a:r>
              <a:rPr lang="en-US" altLang="zh-CN" dirty="0">
                <a:ea typeface="Yuanti SC" panose="02010600040101010101"/>
              </a:rPr>
              <a:t>Pilot Study</a:t>
            </a:r>
            <a:endParaRPr lang="en-CN" dirty="0">
              <a:ea typeface="Yuanti SC" panose="02010600040101010101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5F1117C-E837-F1C4-66C9-544464DBAF20}"/>
              </a:ext>
            </a:extLst>
          </p:cNvPr>
          <p:cNvSpPr txBox="1"/>
          <p:nvPr/>
        </p:nvSpPr>
        <p:spPr>
          <a:xfrm>
            <a:off x="757646" y="1619794"/>
            <a:ext cx="85866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ea typeface="Yuanti SC" panose="02010600040101010101"/>
              </a:rPr>
              <a:t>每名参试者将执行同样的两个任务：</a:t>
            </a:r>
            <a:endParaRPr lang="en-US" altLang="zh-CN" sz="2400" dirty="0">
              <a:ea typeface="Yuanti SC" panose="02010600040101010101"/>
            </a:endParaRPr>
          </a:p>
          <a:p>
            <a:endParaRPr lang="en-US" altLang="zh-CN" sz="2400" dirty="0">
              <a:ea typeface="Yuanti SC" panose="02010600040101010101"/>
            </a:endParaRPr>
          </a:p>
          <a:p>
            <a:endParaRPr lang="zh-CN" altLang="en-US" sz="2400" dirty="0">
              <a:ea typeface="Yuanti SC" panose="02010600040101010101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F70ECC01-AD2A-D1EF-0109-48D735D506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97280" y="2394125"/>
            <a:ext cx="8813074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2000" b="1" i="0" u="none" strike="noStrike" cap="none" normalizeH="0" baseline="0" dirty="0">
                <a:ln>
                  <a:noFill/>
                </a:ln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任务一：单眼眨眼</a:t>
            </a:r>
            <a:endParaRPr kumimoji="0" lang="zh-CN" altLang="zh-CN" sz="1100" b="0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2000" b="0" i="0" u="none" strike="noStrike" cap="none" normalizeH="0" baseline="0" dirty="0">
                <a:ln>
                  <a:noFill/>
                </a:ln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随机依次出现20个小球，使用单眼眨眼作为信号尽快消灭它们。</a:t>
            </a:r>
            <a:endParaRPr kumimoji="0" lang="zh-CN" altLang="zh-CN" sz="32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419AC926-67A6-8DE0-7EFB-8609A5DC46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97280" y="3460203"/>
            <a:ext cx="7914346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2000" b="1" i="0" u="none" strike="noStrike" cap="none" normalizeH="0" baseline="0" dirty="0">
                <a:ln>
                  <a:noFill/>
                </a:ln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任务二：快速两次眨眼</a:t>
            </a:r>
            <a:endParaRPr kumimoji="0" lang="zh-CN" altLang="zh-CN" sz="1100" b="0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2000" b="0" i="0" u="none" strike="noStrike" cap="none" normalizeH="0" baseline="0" dirty="0">
                <a:ln>
                  <a:noFill/>
                </a:ln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随机依次出现20个小球，使用快速两次眨眼作为信号尽快消灭它们。</a:t>
            </a:r>
            <a:endParaRPr kumimoji="0" lang="zh-CN" altLang="zh-CN" sz="32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4976348B-ACB6-5D5B-72F5-5D22848F92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1371" y="4668624"/>
            <a:ext cx="10929258" cy="148750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txBody>
          <a:bodyPr vert="horz" wrap="square" lIns="0" tIns="126960" rIns="0" bIns="12696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Open Sans" panose="020B0606030504020204" pitchFamily="34" charset="0"/>
                <a:ea typeface="Yuanti SC" panose="02010600040101010101"/>
                <a:cs typeface="Open Sans" panose="020B0606030504020204" pitchFamily="34" charset="0"/>
              </a:rPr>
              <a:t>注意事项：</a:t>
            </a:r>
            <a:endParaRPr kumimoji="0" lang="zh-CN" altLang="zh-CN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ea typeface="Yuanti SC" panose="02010600040101010101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Open Sans" panose="020B0606030504020204" pitchFamily="34" charset="0"/>
                <a:ea typeface="Yuanti SC" panose="02010600040101010101"/>
                <a:cs typeface="Open Sans" panose="020B0606030504020204" pitchFamily="34" charset="0"/>
              </a:rPr>
              <a:t>每个小球只有在参与者瞄准并且发出确认信号后才能消灭；</a:t>
            </a:r>
            <a:endParaRPr kumimoji="0" lang="en-US" altLang="zh-CN" sz="2000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Open Sans" panose="020B0606030504020204" pitchFamily="34" charset="0"/>
              <a:ea typeface="Yuanti SC" panose="02010600040101010101"/>
              <a:cs typeface="Open Sans" panose="020B0606030504020204" pitchFamily="34" charset="0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lang="zh-CN" altLang="en-US" sz="2000" dirty="0">
                <a:solidFill>
                  <a:srgbClr val="333333"/>
                </a:solidFill>
                <a:latin typeface="Open Sans" panose="020B0606030504020204" pitchFamily="34" charset="0"/>
                <a:ea typeface="Yuanti SC" panose="02010600040101010101"/>
                <a:cs typeface="Open Sans" panose="020B0606030504020204" pitchFamily="34" charset="0"/>
              </a:rPr>
              <a:t>下一个小球只有在当前小球被消灭后才生成；</a:t>
            </a:r>
            <a:endParaRPr kumimoji="0" lang="en-US" altLang="zh-CN" sz="2000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Open Sans" panose="020B0606030504020204" pitchFamily="34" charset="0"/>
              <a:ea typeface="Yuanti SC" panose="02010600040101010101"/>
              <a:cs typeface="Open Sans" panose="020B0606030504020204" pitchFamily="34" charset="0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Open Sans" panose="020B0606030504020204" pitchFamily="34" charset="0"/>
                <a:ea typeface="Yuanti SC" panose="02010600040101010101"/>
                <a:cs typeface="Open Sans" panose="020B0606030504020204" pitchFamily="34" charset="0"/>
              </a:rPr>
              <a:t>在每次</a:t>
            </a:r>
            <a:r>
              <a:rPr kumimoji="0" lang="zh-CN" altLang="zh-CN" sz="2000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Open Sans" panose="020B0606030504020204" pitchFamily="34" charset="0"/>
                <a:ea typeface="Yuanti SC" panose="02010600040101010101"/>
                <a:cs typeface="Open Sans" panose="020B0606030504020204" pitchFamily="34" charset="0"/>
              </a:rPr>
              <a:t>发出确认信号前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Open Sans" panose="020B0606030504020204" pitchFamily="34" charset="0"/>
                <a:ea typeface="Yuanti SC" panose="02010600040101010101"/>
                <a:cs typeface="Open Sans" panose="020B0606030504020204" pitchFamily="34" charset="0"/>
              </a:rPr>
              <a:t>，参与者</a:t>
            </a:r>
            <a:r>
              <a:rPr kumimoji="0" lang="zh-CN" altLang="zh-CN" sz="2000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Open Sans" panose="020B0606030504020204" pitchFamily="34" charset="0"/>
                <a:ea typeface="Yuanti SC" panose="02010600040101010101"/>
                <a:cs typeface="Open Sans" panose="020B0606030504020204" pitchFamily="34" charset="0"/>
              </a:rPr>
              <a:t>必须按下一次键盘上的空格键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Open Sans" panose="020B0606030504020204" pitchFamily="34" charset="0"/>
                <a:ea typeface="Yuanti SC" panose="02010600040101010101"/>
                <a:cs typeface="Open Sans" panose="020B0606030504020204" pitchFamily="34" charset="0"/>
              </a:rPr>
              <a:t>，以记录实际的信号尝试次数；</a:t>
            </a:r>
          </a:p>
        </p:txBody>
      </p:sp>
    </p:spTree>
    <p:extLst>
      <p:ext uri="{BB962C8B-B14F-4D97-AF65-F5344CB8AC3E}">
        <p14:creationId xmlns:p14="http://schemas.microsoft.com/office/powerpoint/2010/main" val="7868258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B45F39-8C5F-EEB9-5657-AC1CA3381D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79714"/>
          </a:xfrm>
        </p:spPr>
        <p:txBody>
          <a:bodyPr/>
          <a:lstStyle/>
          <a:p>
            <a:r>
              <a:rPr lang="zh-CN" altLang="en-US" dirty="0">
                <a:ea typeface="Yuanti SC" panose="02010600040101010101"/>
              </a:rPr>
              <a:t>完善</a:t>
            </a:r>
            <a:r>
              <a:rPr lang="en-US" altLang="zh-CN" dirty="0">
                <a:ea typeface="Yuanti SC" panose="02010600040101010101"/>
              </a:rPr>
              <a:t>Pilot Study</a:t>
            </a:r>
            <a:endParaRPr lang="en-CN" dirty="0">
              <a:ea typeface="Yuanti SC" panose="02010600040101010101"/>
            </a:endParaRPr>
          </a:p>
        </p:txBody>
      </p:sp>
      <p:pic>
        <p:nvPicPr>
          <p:cNvPr id="6" name="无标题视频 (2)">
            <a:hlinkClick r:id="" action="ppaction://media"/>
            <a:extLst>
              <a:ext uri="{FF2B5EF4-FFF2-40B4-BE49-F238E27FC236}">
                <a16:creationId xmlns:a16="http://schemas.microsoft.com/office/drawing/2014/main" id="{647DBAC3-A3F0-7E2D-FE8A-41A891F5B33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54137" t="24102" b="3575"/>
          <a:stretch/>
        </p:blipFill>
        <p:spPr>
          <a:xfrm>
            <a:off x="3365225" y="1489169"/>
            <a:ext cx="5461551" cy="4844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369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06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B45F39-8C5F-EEB9-5657-AC1CA3381D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79714"/>
          </a:xfrm>
        </p:spPr>
        <p:txBody>
          <a:bodyPr/>
          <a:lstStyle/>
          <a:p>
            <a:r>
              <a:rPr lang="zh-CN" altLang="en-US" dirty="0">
                <a:ea typeface="Yuanti SC" panose="02010600040101010101"/>
              </a:rPr>
              <a:t>完善</a:t>
            </a:r>
            <a:r>
              <a:rPr lang="en-US" altLang="zh-CN" dirty="0">
                <a:ea typeface="Yuanti SC" panose="02010600040101010101"/>
              </a:rPr>
              <a:t>Pilot Study</a:t>
            </a:r>
            <a:endParaRPr lang="en-CN" dirty="0">
              <a:ea typeface="Yuanti SC" panose="02010600040101010101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5F1117C-E837-F1C4-66C9-544464DBAF20}"/>
              </a:ext>
            </a:extLst>
          </p:cNvPr>
          <p:cNvSpPr txBox="1"/>
          <p:nvPr/>
        </p:nvSpPr>
        <p:spPr>
          <a:xfrm>
            <a:off x="714103" y="1226374"/>
            <a:ext cx="107637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ea typeface="Yuanti SC" panose="02010600040101010101"/>
              </a:rPr>
              <a:t>实验完成后，每名参试者将分别针对两种确认信号完成</a:t>
            </a:r>
            <a:r>
              <a:rPr lang="en-US" altLang="zh-CN" sz="2400" dirty="0">
                <a:ea typeface="Yuanti SC" panose="02010600040101010101"/>
              </a:rPr>
              <a:t>NASA-TLX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ea typeface="Yuanti SC" panose="02010600040101010101"/>
              </a:rPr>
              <a:t>实验评估指标</a:t>
            </a:r>
          </a:p>
          <a:p>
            <a:endParaRPr lang="zh-CN" altLang="en-US" sz="2400" dirty="0">
              <a:ea typeface="Yuanti SC" panose="02010600040101010101"/>
            </a:endParaRP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D9C4EC87-A8DD-7481-6E53-650BD7123A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3959" y="2138944"/>
            <a:ext cx="9444446" cy="2580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126960" rIns="0" bIns="12696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CN" sz="1100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Open Sans" panose="020B0606030504020204" pitchFamily="34" charset="0"/>
              <a:ea typeface="Yuanti SC" panose="02010600040101010101"/>
              <a:cs typeface="Open Sans" panose="020B0606030504020204" pitchFamily="34" charset="0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Open Sans" panose="020B0606030504020204" pitchFamily="34" charset="0"/>
                <a:ea typeface="Yuanti SC" panose="02010600040101010101"/>
                <a:cs typeface="Open Sans" panose="020B0606030504020204" pitchFamily="34" charset="0"/>
              </a:rPr>
              <a:t>任务完成时间</a:t>
            </a:r>
            <a:endParaRPr kumimoji="0" lang="en-US" altLang="zh-CN" sz="2000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Open Sans" panose="020B0606030504020204" pitchFamily="34" charset="0"/>
              <a:ea typeface="Yuanti SC" panose="02010600040101010101"/>
              <a:cs typeface="Open Sans" panose="020B0606030504020204" pitchFamily="34" charset="0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zh-CN" altLang="en-US" sz="2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Open Sans" panose="020B0606030504020204" pitchFamily="34" charset="0"/>
                <a:ea typeface="Yuanti SC" panose="02010600040101010101"/>
                <a:cs typeface="Open Sans" panose="020B0606030504020204" pitchFamily="34" charset="0"/>
              </a:rPr>
              <a:t>使用时的</a:t>
            </a: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Open Sans" panose="020B0606030504020204" pitchFamily="34" charset="0"/>
                <a:ea typeface="Yuanti SC" panose="02010600040101010101"/>
                <a:cs typeface="Open Sans" panose="020B0606030504020204" pitchFamily="34" charset="0"/>
              </a:rPr>
              <a:t>task-load</a:t>
            </a:r>
            <a:r>
              <a:rPr kumimoji="0" lang="zh-CN" altLang="en-US" sz="2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Open Sans" panose="020B0606030504020204" pitchFamily="34" charset="0"/>
                <a:ea typeface="Yuanti SC" panose="02010600040101010101"/>
                <a:cs typeface="Open Sans" panose="020B0606030504020204" pitchFamily="34" charset="0"/>
              </a:rPr>
              <a:t>（</a:t>
            </a: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Open Sans" panose="020B0606030504020204" pitchFamily="34" charset="0"/>
                <a:ea typeface="Yuanti SC" panose="02010600040101010101"/>
                <a:cs typeface="Open Sans" panose="020B0606030504020204" pitchFamily="34" charset="0"/>
              </a:rPr>
              <a:t>NASA-TLX</a:t>
            </a:r>
            <a:r>
              <a:rPr kumimoji="0" lang="zh-CN" altLang="en-US" sz="2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Open Sans" panose="020B0606030504020204" pitchFamily="34" charset="0"/>
                <a:ea typeface="Yuanti SC" panose="02010600040101010101"/>
                <a:cs typeface="Open Sans" panose="020B0606030504020204" pitchFamily="34" charset="0"/>
              </a:rPr>
              <a:t>）</a:t>
            </a:r>
            <a:endParaRPr kumimoji="0" lang="en-US" altLang="zh-CN" sz="2000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Open Sans" panose="020B0606030504020204" pitchFamily="34" charset="0"/>
              <a:ea typeface="Yuanti SC" panose="02010600040101010101"/>
              <a:cs typeface="Open Sans" panose="020B0606030504020204" pitchFamily="34" charset="0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Open Sans" panose="020B0606030504020204" pitchFamily="34" charset="0"/>
                <a:ea typeface="Yuanti SC" panose="02010600040101010101"/>
                <a:cs typeface="Open Sans" panose="020B0606030504020204" pitchFamily="34" charset="0"/>
              </a:rPr>
              <a:t>信号反馈精确系数（Feedback Accuracy Index, FAI）</a:t>
            </a:r>
            <a:endParaRPr kumimoji="0" lang="en-US" altLang="zh-CN" sz="2000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Open Sans" panose="020B0606030504020204" pitchFamily="34" charset="0"/>
              <a:ea typeface="Yuanti SC" panose="02010600040101010101"/>
              <a:cs typeface="Open Sans" panose="020B0606030504020204" pitchFamily="34" charset="0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endParaRPr kumimoji="0" lang="en-US" altLang="zh-CN" sz="2000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Open Sans" panose="020B0606030504020204" pitchFamily="34" charset="0"/>
              <a:ea typeface="Yuanti SC" panose="02010600040101010101"/>
              <a:cs typeface="Open Sans" panose="020B0606030504020204" pitchFamily="34" charset="0"/>
            </a:endParaRPr>
          </a:p>
          <a:p>
            <a:pPr lvl="1" algn="ctr" defTabSz="914400"/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Yuanti SC" panose="02010600040101010101"/>
                <a:cs typeface="Times New Roman" panose="02020603050405020304" pitchFamily="18" charset="0"/>
              </a:rPr>
              <a:t>FAI = 消灭小球数 / 实际信号尝试次数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CN" sz="2000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Open Sans" panose="020B0606030504020204" pitchFamily="34" charset="0"/>
              <a:ea typeface="Yuanti SC" panose="02010600040101010101"/>
              <a:cs typeface="Open Sans" panose="020B0606030504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000" dirty="0">
                <a:solidFill>
                  <a:srgbClr val="333333"/>
                </a:solidFill>
                <a:latin typeface="Open Sans" panose="020B0606030504020204" pitchFamily="34" charset="0"/>
                <a:ea typeface="Yuanti SC" panose="02010600040101010101"/>
                <a:cs typeface="Open Sans" panose="020B0606030504020204" pitchFamily="34" charset="0"/>
              </a:rPr>
              <a:t>我们采用曼</a:t>
            </a:r>
            <a:r>
              <a:rPr lang="en-US" altLang="zh-CN" sz="2000" dirty="0">
                <a:solidFill>
                  <a:srgbClr val="333333"/>
                </a:solidFill>
                <a:latin typeface="Open Sans" panose="020B0606030504020204" pitchFamily="34" charset="0"/>
                <a:ea typeface="Yuanti SC" panose="02010600040101010101"/>
                <a:cs typeface="Open Sans" panose="020B0606030504020204" pitchFamily="34" charset="0"/>
              </a:rPr>
              <a:t>-</a:t>
            </a:r>
            <a:r>
              <a:rPr lang="zh-CN" altLang="en-US" sz="2000" dirty="0">
                <a:solidFill>
                  <a:srgbClr val="333333"/>
                </a:solidFill>
                <a:latin typeface="Open Sans" panose="020B0606030504020204" pitchFamily="34" charset="0"/>
                <a:ea typeface="Yuanti SC" panose="02010600040101010101"/>
                <a:cs typeface="Open Sans" panose="020B0606030504020204" pitchFamily="34" charset="0"/>
              </a:rPr>
              <a:t>惠特尼</a:t>
            </a:r>
            <a:r>
              <a:rPr lang="en-US" altLang="zh-CN" sz="2000" dirty="0">
                <a:solidFill>
                  <a:srgbClr val="333333"/>
                </a:solidFill>
                <a:latin typeface="Open Sans" panose="020B0606030504020204" pitchFamily="34" charset="0"/>
                <a:ea typeface="Yuanti SC" panose="02010600040101010101"/>
                <a:cs typeface="Open Sans" panose="020B0606030504020204" pitchFamily="34" charset="0"/>
              </a:rPr>
              <a:t>U</a:t>
            </a:r>
            <a:r>
              <a:rPr lang="zh-CN" altLang="en-US" sz="2000" dirty="0">
                <a:solidFill>
                  <a:srgbClr val="333333"/>
                </a:solidFill>
                <a:latin typeface="Open Sans" panose="020B0606030504020204" pitchFamily="34" charset="0"/>
                <a:ea typeface="Yuanti SC" panose="02010600040101010101"/>
                <a:cs typeface="Open Sans" panose="020B0606030504020204" pitchFamily="34" charset="0"/>
              </a:rPr>
              <a:t>检验来分析数据的显著差异性。</a:t>
            </a:r>
            <a:endParaRPr kumimoji="0" lang="en-US" altLang="zh-CN" sz="2000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Open Sans" panose="020B0606030504020204" pitchFamily="34" charset="0"/>
              <a:ea typeface="Yuanti SC" panose="02010600040101010101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41273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B45F39-8C5F-EEB9-5657-AC1CA3381D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79714"/>
          </a:xfrm>
        </p:spPr>
        <p:txBody>
          <a:bodyPr/>
          <a:lstStyle/>
          <a:p>
            <a:r>
              <a:rPr lang="zh-CN" altLang="en-US" dirty="0">
                <a:ea typeface="Yuanti SC" panose="02010600040101010101"/>
              </a:rPr>
              <a:t>完善</a:t>
            </a:r>
            <a:r>
              <a:rPr lang="en-US" altLang="zh-CN" dirty="0">
                <a:ea typeface="Yuanti SC" panose="02010600040101010101"/>
              </a:rPr>
              <a:t>Pilot Study</a:t>
            </a:r>
            <a:endParaRPr lang="en-CN" dirty="0">
              <a:ea typeface="Yuanti SC" panose="02010600040101010101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5F1117C-E837-F1C4-66C9-544464DBAF20}"/>
              </a:ext>
            </a:extLst>
          </p:cNvPr>
          <p:cNvSpPr txBox="1"/>
          <p:nvPr/>
        </p:nvSpPr>
        <p:spPr>
          <a:xfrm>
            <a:off x="598712" y="1121771"/>
            <a:ext cx="107637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ea typeface="Yuanti SC" panose="02010600040101010101"/>
              </a:rPr>
              <a:t>实验结果：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C635E73C-7B19-C42E-668A-5C1E09DCB5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9347898"/>
              </p:ext>
            </p:extLst>
          </p:nvPr>
        </p:nvGraphicFramePr>
        <p:xfrm>
          <a:off x="598716" y="1725493"/>
          <a:ext cx="10994568" cy="3484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9059">
                  <a:extLst>
                    <a:ext uri="{9D8B030D-6E8A-4147-A177-3AD203B41FA5}">
                      <a16:colId xmlns:a16="http://schemas.microsoft.com/office/drawing/2014/main" val="1327640980"/>
                    </a:ext>
                  </a:extLst>
                </a:gridCol>
                <a:gridCol w="1039583">
                  <a:extLst>
                    <a:ext uri="{9D8B030D-6E8A-4147-A177-3AD203B41FA5}">
                      <a16:colId xmlns:a16="http://schemas.microsoft.com/office/drawing/2014/main" val="2668816229"/>
                    </a:ext>
                  </a:extLst>
                </a:gridCol>
                <a:gridCol w="1374321">
                  <a:extLst>
                    <a:ext uri="{9D8B030D-6E8A-4147-A177-3AD203B41FA5}">
                      <a16:colId xmlns:a16="http://schemas.microsoft.com/office/drawing/2014/main" val="2229332285"/>
                    </a:ext>
                  </a:extLst>
                </a:gridCol>
                <a:gridCol w="1374321">
                  <a:extLst>
                    <a:ext uri="{9D8B030D-6E8A-4147-A177-3AD203B41FA5}">
                      <a16:colId xmlns:a16="http://schemas.microsoft.com/office/drawing/2014/main" val="3980841328"/>
                    </a:ext>
                  </a:extLst>
                </a:gridCol>
                <a:gridCol w="1374321">
                  <a:extLst>
                    <a:ext uri="{9D8B030D-6E8A-4147-A177-3AD203B41FA5}">
                      <a16:colId xmlns:a16="http://schemas.microsoft.com/office/drawing/2014/main" val="1779102933"/>
                    </a:ext>
                  </a:extLst>
                </a:gridCol>
                <a:gridCol w="1374321">
                  <a:extLst>
                    <a:ext uri="{9D8B030D-6E8A-4147-A177-3AD203B41FA5}">
                      <a16:colId xmlns:a16="http://schemas.microsoft.com/office/drawing/2014/main" val="1684948855"/>
                    </a:ext>
                  </a:extLst>
                </a:gridCol>
                <a:gridCol w="1374321">
                  <a:extLst>
                    <a:ext uri="{9D8B030D-6E8A-4147-A177-3AD203B41FA5}">
                      <a16:colId xmlns:a16="http://schemas.microsoft.com/office/drawing/2014/main" val="279794055"/>
                    </a:ext>
                  </a:extLst>
                </a:gridCol>
                <a:gridCol w="1374321">
                  <a:extLst>
                    <a:ext uri="{9D8B030D-6E8A-4147-A177-3AD203B41FA5}">
                      <a16:colId xmlns:a16="http://schemas.microsoft.com/office/drawing/2014/main" val="3295135284"/>
                    </a:ext>
                  </a:extLst>
                </a:gridCol>
              </a:tblGrid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CN" sz="1200" dirty="0"/>
                        <a:t>参试者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CN" sz="1200" dirty="0"/>
                        <a:t>来源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CN" sz="1200" dirty="0"/>
                        <a:t>单眼眨眼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CN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N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CN" sz="1200" dirty="0"/>
                        <a:t>快速两次眨眼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CN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N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3034045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CN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1200" dirty="0"/>
                        <a:t>任务完成时间</a:t>
                      </a:r>
                      <a:r>
                        <a:rPr lang="zh-CN" altLang="en-US" sz="1200" dirty="0"/>
                        <a:t> </a:t>
                      </a:r>
                      <a:r>
                        <a:rPr lang="en-US" altLang="zh-CN" sz="1200" dirty="0"/>
                        <a:t>(</a:t>
                      </a:r>
                      <a:r>
                        <a:rPr lang="en-US" altLang="zh-CN" sz="1200" dirty="0" err="1"/>
                        <a:t>ms</a:t>
                      </a:r>
                      <a:r>
                        <a:rPr lang="en-US" altLang="zh-CN" sz="1200" dirty="0"/>
                        <a:t>)</a:t>
                      </a:r>
                      <a:endParaRPr lang="en-CN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1200" dirty="0"/>
                        <a:t>NASA</a:t>
                      </a:r>
                      <a:r>
                        <a:rPr lang="en-US" altLang="zh-CN" sz="1200" dirty="0"/>
                        <a:t>-TLX</a:t>
                      </a:r>
                      <a:endParaRPr lang="en-CN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1200" dirty="0"/>
                        <a:t>FAI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1200" dirty="0"/>
                        <a:t>任务完成时间</a:t>
                      </a:r>
                      <a:r>
                        <a:rPr lang="zh-CN" altLang="en-US" sz="1200" dirty="0"/>
                        <a:t> </a:t>
                      </a:r>
                      <a:r>
                        <a:rPr lang="en-US" altLang="zh-CN" sz="1200" dirty="0"/>
                        <a:t>(</a:t>
                      </a:r>
                      <a:r>
                        <a:rPr lang="en-US" altLang="zh-CN" sz="1200" dirty="0" err="1"/>
                        <a:t>ms</a:t>
                      </a:r>
                      <a:r>
                        <a:rPr lang="en-US" altLang="zh-CN" sz="1200" dirty="0"/>
                        <a:t>)</a:t>
                      </a:r>
                      <a:endParaRPr lang="en-CN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1200" dirty="0"/>
                        <a:t>NASA</a:t>
                      </a:r>
                      <a:r>
                        <a:rPr lang="en-US" altLang="zh-CN" sz="1200" dirty="0"/>
                        <a:t>-TLX</a:t>
                      </a:r>
                      <a:endParaRPr lang="en-CN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1200" dirty="0"/>
                        <a:t>FAI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178555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N" sz="1200" dirty="0"/>
                        <a:t>男</a:t>
                      </a:r>
                      <a:r>
                        <a:rPr lang="zh-CN" altLang="en-US" sz="1200" dirty="0"/>
                        <a:t>，</a:t>
                      </a:r>
                      <a:r>
                        <a:rPr lang="en-US" altLang="zh-CN" sz="1200" dirty="0"/>
                        <a:t>22</a:t>
                      </a:r>
                      <a:r>
                        <a:rPr lang="zh-CN" altLang="en-US" sz="1200" dirty="0"/>
                        <a:t>岁，用过</a:t>
                      </a:r>
                      <a:r>
                        <a:rPr lang="en-US" altLang="zh-CN" sz="1200" dirty="0"/>
                        <a:t>VR</a:t>
                      </a:r>
                      <a:r>
                        <a:rPr lang="zh-CN" altLang="en-US" sz="1200" dirty="0"/>
                        <a:t>，无法单眼眨眼</a:t>
                      </a:r>
                      <a:endParaRPr lang="en-CN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1200" dirty="0"/>
                        <a:t>北航计算机学院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187621</a:t>
                      </a:r>
                      <a:endParaRPr lang="en-CN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92</a:t>
                      </a:r>
                      <a:endParaRPr lang="en-CN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1200" dirty="0"/>
                        <a:t>0.43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105832</a:t>
                      </a:r>
                      <a:endParaRPr lang="en-CN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1200" dirty="0"/>
                        <a:t>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1200" dirty="0"/>
                        <a:t>0.79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184674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N" sz="1200" dirty="0"/>
                        <a:t>男</a:t>
                      </a:r>
                      <a:r>
                        <a:rPr lang="zh-CN" altLang="en-US" sz="1200" dirty="0"/>
                        <a:t>，</a:t>
                      </a:r>
                      <a:r>
                        <a:rPr lang="en-US" altLang="zh-CN" sz="1200" dirty="0"/>
                        <a:t>21</a:t>
                      </a:r>
                      <a:r>
                        <a:rPr lang="zh-CN" altLang="en-US" sz="1200" dirty="0"/>
                        <a:t>岁，熟练</a:t>
                      </a:r>
                      <a:r>
                        <a:rPr lang="en-US" altLang="zh-CN" sz="1200" dirty="0"/>
                        <a:t>VR</a:t>
                      </a:r>
                      <a:r>
                        <a:rPr lang="zh-CN" altLang="en-US" sz="1200" dirty="0"/>
                        <a:t>，可以单眼眨眼</a:t>
                      </a:r>
                      <a:endParaRPr lang="en-CN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1200" dirty="0"/>
                        <a:t>北航计算机学院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80122</a:t>
                      </a:r>
                      <a:endParaRPr lang="en-CN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71</a:t>
                      </a:r>
                      <a:endParaRPr lang="en-CN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1200" dirty="0"/>
                        <a:t>0.87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113475</a:t>
                      </a:r>
                      <a:endParaRPr lang="en-CN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1200" dirty="0"/>
                        <a:t>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1200" dirty="0"/>
                        <a:t>0.88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605289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N" sz="1200" dirty="0"/>
                        <a:t>男</a:t>
                      </a:r>
                      <a:r>
                        <a:rPr lang="zh-CN" altLang="en-US" sz="1200" dirty="0"/>
                        <a:t>，</a:t>
                      </a:r>
                      <a:r>
                        <a:rPr lang="en-US" altLang="zh-CN" sz="1200" dirty="0"/>
                        <a:t>22</a:t>
                      </a:r>
                      <a:r>
                        <a:rPr lang="zh-CN" altLang="en-US" sz="1200" dirty="0"/>
                        <a:t>岁，用过</a:t>
                      </a:r>
                      <a:r>
                        <a:rPr lang="en-US" altLang="zh-CN" sz="1200" dirty="0"/>
                        <a:t>VR</a:t>
                      </a:r>
                      <a:r>
                        <a:rPr lang="zh-CN" altLang="en-US" sz="1200" dirty="0"/>
                        <a:t>，无法单眼眨眼</a:t>
                      </a:r>
                      <a:endParaRPr lang="en-CN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1200" dirty="0"/>
                        <a:t>滑铁卢大学计算机学院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161298</a:t>
                      </a:r>
                      <a:endParaRPr lang="en-CN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83</a:t>
                      </a:r>
                      <a:endParaRPr lang="en-CN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1200" dirty="0"/>
                        <a:t>0.39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92103</a:t>
                      </a:r>
                      <a:endParaRPr lang="en-CN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1200" dirty="0"/>
                        <a:t>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1200" dirty="0"/>
                        <a:t>0.91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416485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N" sz="1200" dirty="0"/>
                        <a:t>女</a:t>
                      </a:r>
                      <a:r>
                        <a:rPr lang="zh-CN" altLang="en-US" sz="1200" dirty="0"/>
                        <a:t>，</a:t>
                      </a:r>
                      <a:r>
                        <a:rPr lang="en-US" altLang="zh-CN" sz="1200" dirty="0"/>
                        <a:t>20</a:t>
                      </a:r>
                      <a:r>
                        <a:rPr lang="zh-CN" altLang="en-US" sz="1200" dirty="0"/>
                        <a:t>岁，没有</a:t>
                      </a:r>
                      <a:r>
                        <a:rPr lang="en-US" altLang="zh-CN" sz="1200" dirty="0"/>
                        <a:t>VR</a:t>
                      </a:r>
                      <a:r>
                        <a:rPr lang="zh-CN" altLang="en-US" sz="1200" dirty="0"/>
                        <a:t>经验，可以单眼眨眼</a:t>
                      </a:r>
                      <a:endParaRPr lang="en-CN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1200" dirty="0"/>
                        <a:t>北航经济管理学院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89172</a:t>
                      </a:r>
                      <a:endParaRPr lang="en-CN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62</a:t>
                      </a:r>
                      <a:endParaRPr lang="en-CN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1200" dirty="0"/>
                        <a:t>0.91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125764</a:t>
                      </a:r>
                      <a:endParaRPr lang="en-CN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1200" dirty="0"/>
                        <a:t>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1200" dirty="0"/>
                        <a:t>0.76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472231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N" sz="1200" dirty="0"/>
                        <a:t>女</a:t>
                      </a:r>
                      <a:r>
                        <a:rPr lang="zh-CN" altLang="en-US" sz="1200" dirty="0"/>
                        <a:t>，</a:t>
                      </a:r>
                      <a:r>
                        <a:rPr lang="en-US" altLang="zh-CN" sz="1200" dirty="0"/>
                        <a:t>21</a:t>
                      </a:r>
                      <a:r>
                        <a:rPr lang="zh-CN" altLang="en-US" sz="1200" dirty="0"/>
                        <a:t>岁，用过</a:t>
                      </a:r>
                      <a:r>
                        <a:rPr lang="en-US" altLang="zh-CN" sz="1200" dirty="0"/>
                        <a:t>VR</a:t>
                      </a:r>
                      <a:r>
                        <a:rPr lang="zh-CN" altLang="en-US" sz="1200" dirty="0"/>
                        <a:t>，可以单眼眨眼</a:t>
                      </a:r>
                      <a:endParaRPr lang="en-CN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1200" dirty="0"/>
                        <a:t>滑铁卢大学计算机学院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90817</a:t>
                      </a:r>
                      <a:endParaRPr lang="en-CN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77</a:t>
                      </a:r>
                      <a:endParaRPr lang="en-CN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1200" dirty="0"/>
                        <a:t>0.81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109675</a:t>
                      </a:r>
                      <a:endParaRPr lang="en-CN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1200" dirty="0"/>
                        <a:t>91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1200" dirty="0"/>
                        <a:t>0.86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3032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N" sz="1200" dirty="0"/>
                        <a:t>女</a:t>
                      </a:r>
                      <a:r>
                        <a:rPr lang="zh-CN" altLang="en-US" sz="1200" dirty="0"/>
                        <a:t>，</a:t>
                      </a:r>
                      <a:r>
                        <a:rPr lang="en-US" altLang="zh-CN" sz="1200" dirty="0"/>
                        <a:t>21</a:t>
                      </a:r>
                      <a:r>
                        <a:rPr lang="zh-CN" altLang="en-US" sz="1200" dirty="0"/>
                        <a:t>岁，用过</a:t>
                      </a:r>
                      <a:r>
                        <a:rPr lang="en-US" altLang="zh-CN" sz="1200" dirty="0"/>
                        <a:t>VR</a:t>
                      </a:r>
                      <a:r>
                        <a:rPr lang="zh-CN" altLang="en-US" sz="1200" dirty="0"/>
                        <a:t>，无法单眼眨眼</a:t>
                      </a:r>
                      <a:endParaRPr lang="en-CN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1200" dirty="0"/>
                        <a:t>多伦多大学计算机学院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80012</a:t>
                      </a:r>
                      <a:endParaRPr lang="en-CN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89</a:t>
                      </a:r>
                      <a:endParaRPr lang="en-CN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1200" dirty="0"/>
                        <a:t>0.49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98122</a:t>
                      </a:r>
                      <a:endParaRPr lang="en-CN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1200" dirty="0"/>
                        <a:t>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1200" dirty="0"/>
                        <a:t>0.83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00824364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CEE7C613-2606-4E10-8D61-BD97799449B1}"/>
              </a:ext>
            </a:extLst>
          </p:cNvPr>
          <p:cNvSpPr txBox="1"/>
          <p:nvPr/>
        </p:nvSpPr>
        <p:spPr>
          <a:xfrm>
            <a:off x="598712" y="5366897"/>
            <a:ext cx="61177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dirty="0">
                <a:solidFill>
                  <a:srgbClr val="333333"/>
                </a:solidFill>
                <a:latin typeface="Open Sans" panose="020B0606030504020204" pitchFamily="34" charset="0"/>
                <a:ea typeface="Yuanti SC" panose="02010600040101010101"/>
                <a:cs typeface="Open Sans" panose="020B0606030504020204" pitchFamily="34" charset="0"/>
              </a:rPr>
              <a:t>曼</a:t>
            </a:r>
            <a:r>
              <a:rPr lang="en-US" altLang="zh-CN" sz="1800" dirty="0">
                <a:solidFill>
                  <a:srgbClr val="333333"/>
                </a:solidFill>
                <a:latin typeface="Open Sans" panose="020B0606030504020204" pitchFamily="34" charset="0"/>
                <a:ea typeface="Yuanti SC" panose="02010600040101010101"/>
                <a:cs typeface="Open Sans" panose="020B0606030504020204" pitchFamily="34" charset="0"/>
              </a:rPr>
              <a:t>-</a:t>
            </a:r>
            <a:r>
              <a:rPr lang="zh-CN" altLang="en-US" sz="1800" dirty="0">
                <a:solidFill>
                  <a:srgbClr val="333333"/>
                </a:solidFill>
                <a:latin typeface="Open Sans" panose="020B0606030504020204" pitchFamily="34" charset="0"/>
                <a:ea typeface="Yuanti SC" panose="02010600040101010101"/>
                <a:cs typeface="Open Sans" panose="020B0606030504020204" pitchFamily="34" charset="0"/>
              </a:rPr>
              <a:t>惠特尼</a:t>
            </a:r>
            <a:r>
              <a:rPr lang="en-US" altLang="zh-CN" sz="1800" dirty="0">
                <a:solidFill>
                  <a:srgbClr val="333333"/>
                </a:solidFill>
                <a:latin typeface="Open Sans" panose="020B0606030504020204" pitchFamily="34" charset="0"/>
                <a:ea typeface="Yuanti SC" panose="02010600040101010101"/>
                <a:cs typeface="Open Sans" panose="020B0606030504020204" pitchFamily="34" charset="0"/>
              </a:rPr>
              <a:t>U</a:t>
            </a:r>
            <a:r>
              <a:rPr lang="zh-CN" altLang="en-US" sz="1800" dirty="0">
                <a:solidFill>
                  <a:srgbClr val="333333"/>
                </a:solidFill>
                <a:latin typeface="Open Sans" panose="020B0606030504020204" pitchFamily="34" charset="0"/>
                <a:ea typeface="Yuanti SC" panose="02010600040101010101"/>
                <a:cs typeface="Open Sans" panose="020B0606030504020204" pitchFamily="34" charset="0"/>
              </a:rPr>
              <a:t>检验</a:t>
            </a:r>
            <a:r>
              <a:rPr lang="zh-CN" altLang="en-US" dirty="0">
                <a:solidFill>
                  <a:srgbClr val="333333"/>
                </a:solidFill>
                <a:latin typeface="Open Sans" panose="020B0606030504020204" pitchFamily="34" charset="0"/>
                <a:ea typeface="Yuanti SC" panose="02010600040101010101"/>
                <a:cs typeface="Open Sans" panose="020B0606030504020204" pitchFamily="34" charset="0"/>
              </a:rPr>
              <a:t>：</a:t>
            </a:r>
            <a:endParaRPr lang="en-US" altLang="zh-CN" dirty="0">
              <a:solidFill>
                <a:srgbClr val="333333"/>
              </a:solidFill>
              <a:latin typeface="Open Sans" panose="020B0606030504020204" pitchFamily="34" charset="0"/>
              <a:ea typeface="Yuanti SC" panose="02010600040101010101"/>
              <a:cs typeface="Open Sans" panose="020B0606030504020204" pitchFamily="34" charset="0"/>
            </a:endParaRPr>
          </a:p>
          <a:p>
            <a:endParaRPr lang="en-CN" dirty="0"/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5190F216-D6E1-B7C8-EBD2-B18E26D757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0741164"/>
              </p:ext>
            </p:extLst>
          </p:nvPr>
        </p:nvGraphicFramePr>
        <p:xfrm>
          <a:off x="3015342" y="5399892"/>
          <a:ext cx="8577942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59314">
                  <a:extLst>
                    <a:ext uri="{9D8B030D-6E8A-4147-A177-3AD203B41FA5}">
                      <a16:colId xmlns:a16="http://schemas.microsoft.com/office/drawing/2014/main" val="1320969940"/>
                    </a:ext>
                  </a:extLst>
                </a:gridCol>
                <a:gridCol w="2859314">
                  <a:extLst>
                    <a:ext uri="{9D8B030D-6E8A-4147-A177-3AD203B41FA5}">
                      <a16:colId xmlns:a16="http://schemas.microsoft.com/office/drawing/2014/main" val="4236711059"/>
                    </a:ext>
                  </a:extLst>
                </a:gridCol>
                <a:gridCol w="2859314">
                  <a:extLst>
                    <a:ext uri="{9D8B030D-6E8A-4147-A177-3AD203B41FA5}">
                      <a16:colId xmlns:a16="http://schemas.microsoft.com/office/drawing/2014/main" val="1931628677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pPr algn="ctr"/>
                      <a:r>
                        <a:rPr lang="en-CN" sz="1200" dirty="0"/>
                        <a:t>单眼眨眼</a:t>
                      </a:r>
                      <a:r>
                        <a:rPr lang="zh-CN" altLang="en-US" sz="1200" dirty="0"/>
                        <a:t> </a:t>
                      </a:r>
                      <a:r>
                        <a:rPr lang="en-US" altLang="zh-CN" sz="1200" dirty="0"/>
                        <a:t>&amp;</a:t>
                      </a:r>
                      <a:r>
                        <a:rPr lang="zh-CN" altLang="en-US" sz="1200" dirty="0"/>
                        <a:t> </a:t>
                      </a:r>
                      <a:r>
                        <a:rPr lang="en-CN" sz="1200" dirty="0"/>
                        <a:t>快速两次眨眼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CN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CN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87606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N" sz="1200" dirty="0"/>
                        <a:t>任务完成时间</a:t>
                      </a:r>
                      <a:r>
                        <a:rPr lang="zh-CN" altLang="en-US" sz="1200" dirty="0"/>
                        <a:t> </a:t>
                      </a:r>
                      <a:r>
                        <a:rPr lang="en-US" altLang="zh-CN" sz="1200" dirty="0"/>
                        <a:t>(</a:t>
                      </a:r>
                      <a:r>
                        <a:rPr lang="en-US" altLang="zh-CN" sz="1200" dirty="0" err="1"/>
                        <a:t>ms</a:t>
                      </a:r>
                      <a:r>
                        <a:rPr lang="en-US" altLang="zh-CN" sz="1200" dirty="0"/>
                        <a:t>)</a:t>
                      </a:r>
                      <a:endParaRPr lang="en-CN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1200" dirty="0"/>
                        <a:t>NASA</a:t>
                      </a:r>
                      <a:r>
                        <a:rPr lang="en-US" altLang="zh-CN" sz="1200" dirty="0"/>
                        <a:t>-TLX</a:t>
                      </a:r>
                      <a:endParaRPr lang="en-CN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1200" dirty="0"/>
                        <a:t>FAI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787104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/>
                        <a:t>存在显著差异（</a:t>
                      </a:r>
                      <a:r>
                        <a:rPr lang="en-US" sz="1200" dirty="0"/>
                        <a:t>U = 18，p &lt; 0.05）</a:t>
                      </a:r>
                      <a:endParaRPr lang="en-CN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/>
                        <a:t>存在显著差异（</a:t>
                      </a:r>
                      <a:r>
                        <a:rPr lang="en-US" sz="1200" dirty="0"/>
                        <a:t>U = 42，p &lt; 0.05）</a:t>
                      </a:r>
                      <a:endParaRPr lang="en-CN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/>
                        <a:t>存在显著差异（</a:t>
                      </a:r>
                      <a:r>
                        <a:rPr lang="en-US" sz="1200" dirty="0"/>
                        <a:t>U = 15.5，p &lt; 0.05）</a:t>
                      </a:r>
                      <a:endParaRPr lang="en-CN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283786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458799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FC18B07-E314-5D8C-F364-7D3E0A8548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8542" y="43220"/>
            <a:ext cx="8294915" cy="6771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5836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B45F39-8C5F-EEB9-5657-AC1CA3381D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79714"/>
          </a:xfrm>
        </p:spPr>
        <p:txBody>
          <a:bodyPr/>
          <a:lstStyle/>
          <a:p>
            <a:r>
              <a:rPr lang="en-CN">
                <a:ea typeface="Yuanti SC" panose="02010600040101010101"/>
              </a:rPr>
              <a:t>完成眼动交互系统开发</a:t>
            </a:r>
            <a:endParaRPr lang="en-CN" dirty="0">
              <a:ea typeface="Yuanti SC" panose="02010600040101010101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5DD064-24A0-FAF8-D0C4-144588C60CBF}"/>
              </a:ext>
            </a:extLst>
          </p:cNvPr>
          <p:cNvSpPr txBox="1"/>
          <p:nvPr/>
        </p:nvSpPr>
        <p:spPr>
          <a:xfrm>
            <a:off x="866898" y="1425039"/>
            <a:ext cx="8956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>
                <a:latin typeface="Yuanti TC" panose="02010600040101010101" pitchFamily="2" charset="-120"/>
                <a:ea typeface="Yuanti TC" panose="02010600040101010101" pitchFamily="2" charset="-120"/>
              </a:rPr>
              <a:t>修正状态机</a:t>
            </a:r>
            <a:r>
              <a:rPr lang="zh-CN" altLang="en-US" dirty="0">
                <a:latin typeface="Yuanti TC" panose="02010600040101010101" pitchFamily="2" charset="-120"/>
                <a:ea typeface="Yuanti TC" panose="02010600040101010101" pitchFamily="2" charset="-120"/>
              </a:rPr>
              <a:t>：提高交互速度，避免在操纵模式（位移、旋转、缩放）间切换时太过复杂</a:t>
            </a:r>
            <a:endParaRPr lang="en-CN" dirty="0">
              <a:latin typeface="Yuanti TC" panose="02010600040101010101" pitchFamily="2" charset="-120"/>
              <a:ea typeface="Yuanti TC" panose="02010600040101010101" pitchFamily="2" charset="-12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C4C995E-EF4B-739F-7FD1-9D8B3741FF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9899" y="2239696"/>
            <a:ext cx="7629716" cy="4192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881565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Parcel</Template>
  <TotalTime>392</TotalTime>
  <Words>992</Words>
  <Application>Microsoft Macintosh PowerPoint</Application>
  <PresentationFormat>Widescreen</PresentationFormat>
  <Paragraphs>213</Paragraphs>
  <Slides>18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7" baseType="lpstr">
      <vt:lpstr>Microsoft GothicNeo</vt:lpstr>
      <vt:lpstr>Microsoft YaHei UI</vt:lpstr>
      <vt:lpstr>Yuanti SC</vt:lpstr>
      <vt:lpstr>Yuanti TC</vt:lpstr>
      <vt:lpstr>Arial</vt:lpstr>
      <vt:lpstr>Gill Sans MT</vt:lpstr>
      <vt:lpstr>Open Sans</vt:lpstr>
      <vt:lpstr>Times New Roman</vt:lpstr>
      <vt:lpstr>Parcel</vt:lpstr>
      <vt:lpstr>第6周组会</vt:lpstr>
      <vt:lpstr>组会内容</vt:lpstr>
      <vt:lpstr>完善Pilot Study</vt:lpstr>
      <vt:lpstr>完善Pilot Study</vt:lpstr>
      <vt:lpstr>完善Pilot Study</vt:lpstr>
      <vt:lpstr>完善Pilot Study</vt:lpstr>
      <vt:lpstr>完善Pilot Study</vt:lpstr>
      <vt:lpstr>PowerPoint Presentation</vt:lpstr>
      <vt:lpstr>完成眼动交互系统开发</vt:lpstr>
      <vt:lpstr>完成眼动交互系统开发</vt:lpstr>
      <vt:lpstr>完成眼动交互系统开发</vt:lpstr>
      <vt:lpstr>完成眼动交互系统开发</vt:lpstr>
      <vt:lpstr>完成眼动交互系统开发</vt:lpstr>
      <vt:lpstr>完成眼动交互系统开发</vt:lpstr>
      <vt:lpstr>完成眼动交互系统开发</vt:lpstr>
      <vt:lpstr>完成用户实验 TASK 1</vt:lpstr>
      <vt:lpstr>完成用户实验 TASK 1</vt:lpstr>
      <vt:lpstr>下周计划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第周组会</dc:title>
  <dc:creator>Springs Lau</dc:creator>
  <cp:lastModifiedBy>Springs Lau</cp:lastModifiedBy>
  <cp:revision>288</cp:revision>
  <dcterms:created xsi:type="dcterms:W3CDTF">2023-02-27T02:30:25Z</dcterms:created>
  <dcterms:modified xsi:type="dcterms:W3CDTF">2023-04-02T09:28:47Z</dcterms:modified>
</cp:coreProperties>
</file>